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4"/>
  </p:notesMasterIdLst>
  <p:handoutMasterIdLst>
    <p:handoutMasterId r:id="rId35"/>
  </p:handoutMasterIdLst>
  <p:sldIdLst>
    <p:sldId id="276" r:id="rId5"/>
    <p:sldId id="257" r:id="rId6"/>
    <p:sldId id="297" r:id="rId7"/>
    <p:sldId id="265" r:id="rId8"/>
    <p:sldId id="337" r:id="rId9"/>
    <p:sldId id="278" r:id="rId10"/>
    <p:sldId id="298" r:id="rId11"/>
    <p:sldId id="301" r:id="rId12"/>
    <p:sldId id="299" r:id="rId13"/>
    <p:sldId id="302" r:id="rId14"/>
    <p:sldId id="303" r:id="rId15"/>
    <p:sldId id="307" r:id="rId16"/>
    <p:sldId id="304" r:id="rId17"/>
    <p:sldId id="308" r:id="rId18"/>
    <p:sldId id="310" r:id="rId19"/>
    <p:sldId id="313" r:id="rId20"/>
    <p:sldId id="314" r:id="rId21"/>
    <p:sldId id="325" r:id="rId22"/>
    <p:sldId id="336" r:id="rId23"/>
    <p:sldId id="326" r:id="rId24"/>
    <p:sldId id="327" r:id="rId25"/>
    <p:sldId id="328" r:id="rId26"/>
    <p:sldId id="324" r:id="rId27"/>
    <p:sldId id="338" r:id="rId28"/>
    <p:sldId id="329" r:id="rId29"/>
    <p:sldId id="330" r:id="rId30"/>
    <p:sldId id="331" r:id="rId31"/>
    <p:sldId id="274" r:id="rId32"/>
    <p:sldId id="26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2E391-FA63-4C63-93C2-A0F253F41CBB}" v="330" dt="2024-07-17T07:09:45.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63" autoAdjust="0"/>
  </p:normalViewPr>
  <p:slideViewPr>
    <p:cSldViewPr snapToGrid="0">
      <p:cViewPr varScale="1">
        <p:scale>
          <a:sx n="98" d="100"/>
          <a:sy n="98" d="100"/>
        </p:scale>
        <p:origin x="1974" y="8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4083168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14653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42391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480610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40313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16385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812302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4103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0000"/>
              </a:lnSpc>
              <a:spcBef>
                <a:spcPts val="300"/>
              </a:spcBef>
            </a:pPr>
            <a:r>
              <a:rPr lang="vi-VN" sz="1800">
                <a:latin typeface="Times New Roman" panose="02020603050405020304" pitchFamily="18" charset="0"/>
                <a:cs typeface="Times New Roman" panose="02020603050405020304" pitchFamily="18" charset="0"/>
              </a:rPr>
              <a:t>Các thiết bị cảm biến này giao tiếp không dây với nhau và thường có khả năng tự tổ chức thành một mạng lưới để chuyển tiếp dữ liệu đến các điểm thu thập và xử lý thông tin.</a:t>
            </a:r>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21899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Mục tiêu của định tuyến là đảm bảo dữ liệu được truyền đến đúng đích mà không gây lãng phí năng lượng và tối ưu hóa hiệu suất mạng.</a:t>
            </a:r>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78101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DODAG được tổ chức sao cho tất cả các cạnh được hướng theo cách sao cho không có vòng lặp tồn tại. Tất cả các cạnh đều nằm trong các đường đi hướng về và kết thúc tại một hoặc nhiều nút gốc. Điều này đảm bảo rằng dữ liệu truyền từ nút này đến nút khác không quay trở lại điểm xuất phát, tránh các vòng lặp định tuyến.</a:t>
            </a:r>
            <a:endParaRPr lang="en-GB"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DODAG được xây dựng với một đích đến (sink node hay root node). Điểm đích này thường có năng lực xử lý và lưu trữ tốt hơn so với các nút khác. </a:t>
            </a:r>
          </a:p>
          <a:p>
            <a:pPr algn="just">
              <a:lnSpc>
                <a:spcPct val="110000"/>
              </a:lnSpc>
              <a:spcBef>
                <a:spcPts val="300"/>
              </a:spcBef>
            </a:pPr>
            <a:endParaRPr lang="en-US" sz="1800">
              <a:solidFill>
                <a:srgbClr val="000000"/>
              </a:solidFill>
              <a:effectLst/>
              <a:latin typeface="Times New Roman" panose="02020603050405020304" pitchFamily="18" charset="0"/>
              <a:ea typeface="Calibri" panose="020F0502020204030204" pitchFamily="34" charset="0"/>
            </a:endParaRPr>
          </a:p>
          <a:p>
            <a:pPr marL="0" marR="0" lvl="0" indent="0" algn="just" defTabSz="914400" rtl="0" eaLnBrk="1" fontAlgn="auto" latinLnBrk="0" hangingPunct="1">
              <a:lnSpc>
                <a:spcPct val="110000"/>
              </a:lnSpc>
              <a:spcBef>
                <a:spcPts val="30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Rank của nút: Là giá trị được gán cho mỗi nút nhằm xác định vị trí riêng của nút đó so với các nút khác đối với gốc DODAG. </a:t>
            </a:r>
          </a:p>
          <a:p>
            <a:pPr marL="0" marR="0" lvl="0" indent="0" algn="just" defTabSz="914400" rtl="0" eaLnBrk="1" fontAlgn="auto" latinLnBrk="0" hangingPunct="1">
              <a:lnSpc>
                <a:spcPct val="110000"/>
              </a:lnSpc>
              <a:spcBef>
                <a:spcPts val="30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Thứ hạng tăng mạnh theo hướng Xuống và giảm mạnh theo hướng Lên. </a:t>
            </a:r>
          </a:p>
          <a:p>
            <a:pPr marL="0" marR="0" lvl="0" indent="0" algn="just" defTabSz="914400" rtl="0" eaLnBrk="1" fontAlgn="auto" latinLnBrk="0" hangingPunct="1">
              <a:lnSpc>
                <a:spcPct val="110000"/>
              </a:lnSpc>
              <a:spcBef>
                <a:spcPts val="30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Cách tính chính xác Rank tùy thuộc vào Hàm mục tiêu (OF) của DAG. </a:t>
            </a:r>
          </a:p>
          <a:p>
            <a:pPr marL="0" marR="0" lvl="0" indent="0" algn="just" defTabSz="914400" rtl="0" eaLnBrk="1" fontAlgn="auto" latinLnBrk="0" hangingPunct="1">
              <a:lnSpc>
                <a:spcPct val="110000"/>
              </a:lnSpc>
              <a:spcBef>
                <a:spcPts val="30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Rank có thể được tính toán dựa trên khoảng cách đến root node, các yếu tố về độ trễ hay chất lượng kết nối, số bước nhảy, … .</a:t>
            </a:r>
          </a:p>
          <a:p>
            <a:pPr marL="0" marR="0" lvl="0" indent="0" algn="just" defTabSz="914400" rtl="0" eaLnBrk="1" fontAlgn="auto" latinLnBrk="0" hangingPunct="1">
              <a:lnSpc>
                <a:spcPct val="110000"/>
              </a:lnSpc>
              <a:spcBef>
                <a:spcPts val="300"/>
              </a:spcBef>
              <a:spcAft>
                <a:spcPts val="0"/>
              </a:spcAft>
              <a:buClrTx/>
              <a:buSzTx/>
              <a:buFontTx/>
              <a:buNone/>
              <a:tabLst/>
              <a:defRPr/>
            </a:pPr>
            <a:r>
              <a:rPr lang="en-US" sz="1800">
                <a:solidFill>
                  <a:srgbClr val="000000"/>
                </a:solidFill>
                <a:effectLst/>
                <a:latin typeface="Times New Roman" panose="02020603050405020304" pitchFamily="18" charset="0"/>
                <a:ea typeface="Calibri" panose="020F0502020204030204" pitchFamily="34" charset="0"/>
              </a:rPr>
              <a:t> Nhìn chung, rank trong RPL giúp xác định sự ưu tiên và chất lượng của các nút trong việc chọn lựa nút cha để xây dựng cây routing trong mạng low-power và lossy.</a:t>
            </a:r>
            <a:endParaRPr lang="en-GB"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endParaRPr lang="en-GB" sz="1800">
              <a:solidFill>
                <a:srgbClr val="000000"/>
              </a:solidFill>
              <a:effectLst/>
              <a:latin typeface="Times New Roman" panose="02020603050405020304" pitchFamily="18" charset="0"/>
              <a:ea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415240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Times New Roman" panose="02020603050405020304" pitchFamily="18" charset="0"/>
                <a:cs typeface="Times New Roman" panose="02020603050405020304" pitchFamily="18" charset="0"/>
              </a:rPr>
              <a:t>Chi phí đường đi thể hiện chi phí cần để gửi gói tin qua một nút cha</a:t>
            </a:r>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403752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300"/>
              </a:spcBef>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Kích thước nhỏ và tiết kiệm năng lượng</a:t>
            </a:r>
            <a:r>
              <a:rPr lang="en-US" sz="1800">
                <a:solidFill>
                  <a:srgbClr val="000000"/>
                </a:solidFill>
                <a:effectLst/>
                <a:latin typeface="Times New Roman" panose="02020603050405020304" pitchFamily="18" charset="0"/>
                <a:ea typeface="Calibri" panose="020F0502020204030204" pitchFamily="34" charset="0"/>
              </a:rPr>
              <a:t>: Contiki được thiết kế để có kích thước nhỏ và tối ưu với yêu cầu về tài nguyên hạn chế của các thiết bị nhúng và mạng cảm biến. Kích thước mã nguồn cơ bản của Contiki chỉ khoảng vài KB đến vài chục KB, tùy thuộc vào cấu hình và chức năng được kích hoạt. Contiki có thể chạy trên các vi xử lý có cấu hình thấp như 8-bit AVR với RAM chỉ từ vài KB đến vài chục KB. Trong môi trường mạng cảm biến không dây, Contiki đã được kiểm tra và chứng minh có thể hoạt động trên các nút cảm biến với tiêu thụ năng lượng chỉ khoảng vài miliwatt trong trạng thái hoạt động và vài micro-watt trong trạng thái sleep.</a:t>
            </a:r>
            <a:endParaRPr lang="en-GB"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Hỗ trợ đa dạng các giao thức mạng</a:t>
            </a:r>
            <a:r>
              <a:rPr lang="en-US" sz="1800">
                <a:solidFill>
                  <a:srgbClr val="000000"/>
                </a:solidFill>
                <a:effectLst/>
                <a:latin typeface="Times New Roman" panose="02020603050405020304" pitchFamily="18" charset="0"/>
                <a:ea typeface="Calibri" panose="020F0502020204030204" pitchFamily="34" charset="0"/>
              </a:rPr>
              <a:t>: Contiki hỗ trợ giao thức IPv6 và 6LoWPAN, giúp các thiết bị IoT kết nối trực tiếp với Internet thông qua IPv6. Contiki cũng hỗ trợ các giao thức mạng cảm biến như RPL (Routing Protocol for Low-Power and Lossy Networks), CoAP (Constrained Application Protocol), và MQTT (Message Queuing Telemetry Transport). Contiki cung cấp thư viện và hỗ trợ cho các giao thức này, giúp ứng dụng IoT truyền thông và tương tác một cách hiệu quả.</a:t>
            </a:r>
            <a:endParaRPr lang="en-GB"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Đa nền tảng</a:t>
            </a:r>
            <a:r>
              <a:rPr lang="en-US" sz="1800">
                <a:solidFill>
                  <a:srgbClr val="000000"/>
                </a:solidFill>
                <a:effectLst/>
                <a:latin typeface="Times New Roman" panose="02020603050405020304" pitchFamily="18" charset="0"/>
                <a:ea typeface="Calibri" panose="020F0502020204030204" pitchFamily="34" charset="0"/>
              </a:rPr>
              <a:t>: Contiki có thể chạy trên nhiều loại vi xử lý và nền tảng phần cứng khác nhau như: vi xử lý ARM Cortex-M (Phổ biến trong các ứng dụng IoT có hiệu suất cao), vi xử lý AVR (Thích hợp cho các ứng dụng đòi hỏi tiết kiệm năng lượng và kích thước nhỏ), MSP430 (Dòng vi xử lý tiết kiệm năng lượng, thích hợp cho các thiết bị cảm biến không dây). Điều này tạo ra sự linh hoạt trong việc triển khai và phát triển các ứng dụng trên nhiều nền tảng khác nhau.</a:t>
            </a:r>
            <a:endParaRPr lang="en-GB"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Khả năng đa nhiệm</a:t>
            </a:r>
            <a:r>
              <a:rPr lang="en-US" sz="1800">
                <a:solidFill>
                  <a:srgbClr val="000000"/>
                </a:solidFill>
                <a:effectLst/>
                <a:latin typeface="Times New Roman" panose="02020603050405020304" pitchFamily="18" charset="0"/>
                <a:ea typeface="Calibri" panose="020F0502020204030204" pitchFamily="34" charset="0"/>
              </a:rPr>
              <a:t>: Contiki hỗ trợ việc chạy nhiều tiến trình đồng thời thông qua cơ chế ngắt (interrupt-driven). Mỗi tiến trình có thể chạy trong một ngữ cảnh bảo mật riêng, giúp người phát triển quản lý tác vụ và tài nguyên một cách linh hoạt. Tiến trình trong Contiki thường chỉ chiếm ít bộ nhớ (ví dụ: chỉ vài KB cho mỗi tiến trình), giúp giảm tải cho hệ thống.</a:t>
            </a:r>
            <a:endParaRPr lang="en-GB"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Cộng đồng phát triển lớn:</a:t>
            </a:r>
            <a:r>
              <a:rPr lang="en-US" sz="1800">
                <a:solidFill>
                  <a:srgbClr val="000000"/>
                </a:solidFill>
                <a:effectLst/>
                <a:latin typeface="Times New Roman" panose="02020603050405020304" pitchFamily="18" charset="0"/>
                <a:ea typeface="Calibri" panose="020F0502020204030204" pitchFamily="34" charset="0"/>
              </a:rPr>
              <a:t> Contiki có hơn 450 người dùng đăng ký trong nhóm người dùng chính thức trên GitHub và hàng trăm dự án, phát triển và ứng dụng được xây dựng trên nền tảng này. Cộng đồng Contiki liên tục cập nhật, sửa lỗi và cải tiến mã nguồn, đồng thời cung cấp hỗ trợ cho người dùng thông qua diễn đàn trực tuyến và tài liệu hướng dẫn.</a:t>
            </a:r>
            <a:endParaRPr lang="en-GB"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buFont typeface="Times New Roman" panose="02020603050405020304" pitchFamily="18" charset="0"/>
              <a:buChar char="-"/>
            </a:pPr>
            <a:r>
              <a:rPr lang="en-US" sz="1800" i="1">
                <a:solidFill>
                  <a:srgbClr val="000000"/>
                </a:solidFill>
                <a:effectLst/>
                <a:latin typeface="Times New Roman" panose="02020603050405020304" pitchFamily="18" charset="0"/>
                <a:ea typeface="Calibri" panose="020F0502020204030204" pitchFamily="34" charset="0"/>
              </a:rPr>
              <a:t>Tiện ích phát triển mạnh mẽ: </a:t>
            </a:r>
            <a:r>
              <a:rPr lang="en-US" sz="1800">
                <a:solidFill>
                  <a:srgbClr val="000000"/>
                </a:solidFill>
                <a:effectLst/>
                <a:latin typeface="Times New Roman" panose="02020603050405020304" pitchFamily="18" charset="0"/>
                <a:ea typeface="Calibri" panose="020F0502020204030204" pitchFamily="34" charset="0"/>
              </a:rPr>
              <a:t>Contiki cung cấp các công cụ mô phỏng như Cooja, một môi trường mô phỏng mạng cảm biến không dây. Trình biên dịch GCC, makefile và các công cụ phát triển phổ biến khác được tích hợp sẵn trong Contiki. Các thư viện chuẩn hóa như ContikiMAC, ContikiRPL, và ContikiNet giúp đơn giản hóa quá trình phát triển.</a:t>
            </a:r>
            <a:endParaRPr lang="en-GB" sz="1800">
              <a:solidFill>
                <a:srgbClr val="000000"/>
              </a:solidFill>
              <a:effectLst/>
              <a:latin typeface="Times New Roman" panose="02020603050405020304" pitchFamily="18" charset="0"/>
              <a:ea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52558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497644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r>
              <a:rPr lang="vi-VN"/>
              <a:t>ĐỒ ÁN TỐT NGHIỆP</a:t>
            </a:r>
            <a:endParaRPr lang="en-US"/>
          </a:p>
        </p:txBody>
      </p:sp>
    </p:spTree>
    <p:extLst>
      <p:ext uri="{BB962C8B-B14F-4D97-AF65-F5344CB8AC3E}">
        <p14:creationId xmlns:p14="http://schemas.microsoft.com/office/powerpoint/2010/main" val="94500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A7F15168-9CD1-CF70-AD6A-AF4E0D77A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904" y="3083978"/>
            <a:ext cx="7244191" cy="3293919"/>
          </a:xfrm>
          <a:prstGeom prst="rect">
            <a:avLst/>
          </a:prstGeom>
        </p:spPr>
      </p:pic>
      <p:sp>
        <p:nvSpPr>
          <p:cNvPr id="2" name="Slide Number Placeholder 1">
            <a:extLst>
              <a:ext uri="{FF2B5EF4-FFF2-40B4-BE49-F238E27FC236}">
                <a16:creationId xmlns:a16="http://schemas.microsoft.com/office/drawing/2014/main" id="{1AB5941B-2BCC-4077-94E1-6A5D6A4FCF2D}"/>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E6E9FC57-0C24-4D99-CE20-F3355322CC30}"/>
              </a:ext>
            </a:extLst>
          </p:cNvPr>
          <p:cNvSpPr>
            <a:spLocks noGrp="1"/>
          </p:cNvSpPr>
          <p:nvPr>
            <p:ph type="title"/>
          </p:nvPr>
        </p:nvSpPr>
        <p:spPr/>
        <p:txBody>
          <a:bodyPr/>
          <a:lstStyle/>
          <a:p>
            <a:r>
              <a:rPr lang="en-US"/>
              <a:t>3.1 Thuật toán định tuyến RPL</a:t>
            </a:r>
          </a:p>
        </p:txBody>
      </p:sp>
      <p:sp>
        <p:nvSpPr>
          <p:cNvPr id="4" name="Content Placeholder 3">
            <a:extLst>
              <a:ext uri="{FF2B5EF4-FFF2-40B4-BE49-F238E27FC236}">
                <a16:creationId xmlns:a16="http://schemas.microsoft.com/office/drawing/2014/main" id="{3990677C-E432-55AB-725D-0D7F233542C9}"/>
              </a:ext>
            </a:extLst>
          </p:cNvPr>
          <p:cNvSpPr>
            <a:spLocks noGrp="1"/>
          </p:cNvSpPr>
          <p:nvPr>
            <p:ph sz="quarter" idx="13"/>
          </p:nvPr>
        </p:nvSpPr>
        <p:spPr/>
        <p:txBody>
          <a:bodyPr/>
          <a:lstStyle/>
          <a:p>
            <a:pPr marL="0" indent="0">
              <a:buNone/>
            </a:pPr>
            <a:r>
              <a:rPr lang="en-US" sz="2000">
                <a:latin typeface="Times New Roman" panose="02020603050405020304" pitchFamily="18" charset="0"/>
                <a:cs typeface="Times New Roman" panose="02020603050405020304" pitchFamily="18" charset="0"/>
              </a:rPr>
              <a:t>b. Xây dựng DODAG</a:t>
            </a:r>
          </a:p>
          <a:p>
            <a:pPr>
              <a:lnSpc>
                <a:spcPct val="110000"/>
              </a:lnSpc>
              <a:spcBef>
                <a:spcPts val="300"/>
              </a:spcBef>
            </a:pPr>
            <a:r>
              <a:rPr lang="vi-VN"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Thuật toán RPL sử dụng </a:t>
            </a:r>
            <a:r>
              <a:rPr lang="en-GB"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r>
              <a:rPr lang="vi-VN"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bản tin </a:t>
            </a:r>
            <a:r>
              <a:rPr lang="en-GB"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điều khiển</a:t>
            </a:r>
            <a:r>
              <a:rPr lang="vi-VN"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để xây dựng DODAG và định tuyến:</a:t>
            </a:r>
            <a:r>
              <a:rPr lang="en-GB"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DIS (</a:t>
            </a:r>
            <a:r>
              <a:rPr lang="en-US" sz="2000">
                <a:effectLst/>
                <a:latin typeface="Times New Roman" panose="02020603050405020304" pitchFamily="18" charset="0"/>
                <a:ea typeface="Calibri" panose="020F0502020204030204" pitchFamily="34" charset="0"/>
                <a:cs typeface="Times New Roman" panose="02020603050405020304" pitchFamily="18" charset="0"/>
              </a:rPr>
              <a:t>DODAG Information Solicitation) </a:t>
            </a:r>
          </a:p>
          <a:p>
            <a:pPr marL="0" indent="0">
              <a:lnSpc>
                <a:spcPct val="110000"/>
              </a:lnSpc>
              <a:spcBef>
                <a:spcPts val="300"/>
              </a:spcBef>
              <a:buNone/>
            </a:pPr>
            <a:r>
              <a:rPr lang="en-US" sz="2000">
                <a:effectLst/>
                <a:latin typeface="Times New Roman" panose="02020603050405020304" pitchFamily="18" charset="0"/>
                <a:ea typeface="Calibri" panose="020F0502020204030204" pitchFamily="34" charset="0"/>
                <a:cs typeface="Times New Roman" panose="02020603050405020304" pitchFamily="18" charset="0"/>
              </a:rPr>
              <a:t>		- DIO (</a:t>
            </a:r>
            <a:r>
              <a:rPr lang="en-US" sz="2000">
                <a:effectLst/>
                <a:latin typeface="Times New Roman" panose="02020603050405020304" pitchFamily="18" charset="0"/>
                <a:ea typeface="Calibri" panose="020F0502020204030204" pitchFamily="34" charset="0"/>
              </a:rPr>
              <a:t>DODAG Information Object</a:t>
            </a:r>
            <a:r>
              <a:rPr lang="en-US" sz="200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10000"/>
              </a:lnSpc>
              <a:spcBef>
                <a:spcPts val="300"/>
              </a:spcBef>
              <a:buNone/>
            </a:pPr>
            <a:r>
              <a:rPr lang="en-US" sz="2000">
                <a:latin typeface="Times New Roman" panose="02020603050405020304" pitchFamily="18" charset="0"/>
                <a:ea typeface="Calibri" panose="020F0502020204030204" pitchFamily="34" charset="0"/>
                <a:cs typeface="Times New Roman" panose="02020603050405020304" pitchFamily="18" charset="0"/>
              </a:rPr>
              <a:t>		- </a:t>
            </a:r>
            <a:r>
              <a:rPr lang="en-US" sz="2000">
                <a:effectLst/>
                <a:latin typeface="Times New Roman" panose="02020603050405020304" pitchFamily="18" charset="0"/>
                <a:ea typeface="Calibri" panose="020F0502020204030204" pitchFamily="34" charset="0"/>
                <a:cs typeface="Times New Roman" panose="02020603050405020304" pitchFamily="18" charset="0"/>
              </a:rPr>
              <a:t>DAO (Destination Advertisement Object)</a:t>
            </a:r>
          </a:p>
          <a:p>
            <a:pPr marL="0" indent="0">
              <a:lnSpc>
                <a:spcPct val="110000"/>
              </a:lnSpc>
              <a:spcBef>
                <a:spcPts val="300"/>
              </a:spcBef>
              <a:buNone/>
            </a:pP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 DAO - ACK</a:t>
            </a:r>
          </a:p>
          <a:p>
            <a:pPr marL="0" indent="0">
              <a:lnSpc>
                <a:spcPct val="110000"/>
              </a:lnSpc>
              <a:spcBef>
                <a:spcPts val="300"/>
              </a:spcBef>
              <a:buNone/>
            </a:pPr>
            <a:endParaRPr lang="en-GB"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9B149258-EFAF-24A3-026E-D8D8AD5C8891}"/>
              </a:ext>
            </a:extLst>
          </p:cNvPr>
          <p:cNvSpPr txBox="1"/>
          <p:nvPr/>
        </p:nvSpPr>
        <p:spPr>
          <a:xfrm>
            <a:off x="3414144" y="5896718"/>
            <a:ext cx="2950234" cy="276999"/>
          </a:xfrm>
          <a:prstGeom prst="rect">
            <a:avLst/>
          </a:prstGeom>
          <a:noFill/>
        </p:spPr>
        <p:txBody>
          <a:bodyPr wrap="square" rtlCol="0">
            <a:spAutoFit/>
          </a:bodyPr>
          <a:lstStyle/>
          <a:p>
            <a:r>
              <a:rPr lang="en-GB" sz="1200" i="1"/>
              <a:t>Hình 6: Quá trình xây dựng mạng RPL</a:t>
            </a:r>
          </a:p>
        </p:txBody>
      </p:sp>
    </p:spTree>
    <p:extLst>
      <p:ext uri="{BB962C8B-B14F-4D97-AF65-F5344CB8AC3E}">
        <p14:creationId xmlns:p14="http://schemas.microsoft.com/office/powerpoint/2010/main" val="79568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8EB1DB58-253A-347A-AFE1-E75057C69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839" y="1509410"/>
            <a:ext cx="4962322" cy="2244860"/>
          </a:xfrm>
          <a:prstGeom prst="rect">
            <a:avLst/>
          </a:prstGeom>
        </p:spPr>
      </p:pic>
      <p:sp>
        <p:nvSpPr>
          <p:cNvPr id="5" name="Content Placeholder 3">
            <a:extLst>
              <a:ext uri="{FF2B5EF4-FFF2-40B4-BE49-F238E27FC236}">
                <a16:creationId xmlns:a16="http://schemas.microsoft.com/office/drawing/2014/main" id="{782FC481-9D84-C26B-86E6-05207DAA218D}"/>
              </a:ext>
            </a:extLst>
          </p:cNvPr>
          <p:cNvSpPr>
            <a:spLocks noGrp="1"/>
          </p:cNvSpPr>
          <p:nvPr>
            <p:ph sz="quarter" idx="13"/>
          </p:nvPr>
        </p:nvSpPr>
        <p:spPr>
          <a:xfrm>
            <a:off x="235077" y="841247"/>
            <a:ext cx="8674100" cy="5303393"/>
          </a:xfrm>
        </p:spPr>
        <p:txBody>
          <a:bodyPr/>
          <a:lstStyle/>
          <a:p>
            <a:pPr marL="0" indent="0">
              <a:buNone/>
            </a:pPr>
            <a:r>
              <a:rPr lang="en-US" sz="2200" b="1" i="1">
                <a:effectLst/>
                <a:latin typeface="Times New Roman" panose="02020603050405020304" pitchFamily="18" charset="0"/>
                <a:ea typeface="Calibri" panose="020F0502020204030204" pitchFamily="34" charset="0"/>
              </a:rPr>
              <a:t>Hàm mục tiêu (Objective Funtion) </a:t>
            </a:r>
            <a:r>
              <a:rPr lang="en-US" sz="2200">
                <a:effectLst/>
                <a:latin typeface="Times New Roman" panose="02020603050405020304" pitchFamily="18" charset="0"/>
                <a:ea typeface="Calibri" panose="020F0502020204030204" pitchFamily="34" charset="0"/>
              </a:rPr>
              <a:t>xác định cách các nút sử dụng một hoặc nhiều chỉ số để tính rank và chọn nút cha ưu tiên.</a:t>
            </a:r>
          </a:p>
          <a:p>
            <a:pPr marL="0" indent="0">
              <a:buNone/>
            </a:pPr>
            <a:endParaRPr lang="en-US" sz="2200">
              <a:latin typeface="Times New Roman" panose="02020603050405020304" pitchFamily="18" charset="0"/>
              <a:ea typeface="Calibri" panose="020F0502020204030204" pitchFamily="34" charset="0"/>
            </a:endParaRPr>
          </a:p>
          <a:p>
            <a:pPr marL="0" indent="0">
              <a:buNone/>
            </a:pPr>
            <a:endParaRPr lang="en-US" sz="2200">
              <a:effectLst/>
              <a:latin typeface="Times New Roman" panose="02020603050405020304" pitchFamily="18" charset="0"/>
              <a:ea typeface="Calibri" panose="020F0502020204030204" pitchFamily="34" charset="0"/>
            </a:endParaRPr>
          </a:p>
          <a:p>
            <a:pPr marL="0" indent="0">
              <a:buNone/>
            </a:pPr>
            <a:endParaRPr lang="en-US" sz="2200">
              <a:latin typeface="Times New Roman" panose="02020603050405020304" pitchFamily="18" charset="0"/>
              <a:ea typeface="Calibri" panose="020F0502020204030204" pitchFamily="34" charset="0"/>
            </a:endParaRPr>
          </a:p>
          <a:p>
            <a:pPr marL="0" indent="0">
              <a:buNone/>
            </a:pPr>
            <a:endParaRPr lang="en-US" sz="2200">
              <a:effectLst/>
              <a:latin typeface="Times New Roman" panose="02020603050405020304" pitchFamily="18" charset="0"/>
              <a:ea typeface="Calibri" panose="020F0502020204030204" pitchFamily="34" charset="0"/>
            </a:endParaRPr>
          </a:p>
          <a:p>
            <a:pPr marL="0" indent="0">
              <a:buNone/>
            </a:pPr>
            <a:endParaRPr lang="en-US" sz="2200">
              <a:effectLst/>
              <a:latin typeface="Times New Roman" panose="02020603050405020304" pitchFamily="18" charset="0"/>
              <a:ea typeface="Calibri" panose="020F0502020204030204" pitchFamily="34" charset="0"/>
            </a:endParaRPr>
          </a:p>
          <a:p>
            <a:pPr marL="0" indent="0">
              <a:buNone/>
            </a:pPr>
            <a:r>
              <a:rPr lang="en-US" sz="2200">
                <a:latin typeface="Times New Roman" panose="02020603050405020304" pitchFamily="18" charset="0"/>
                <a:cs typeface="Times New Roman" panose="02020603050405020304" pitchFamily="18" charset="0"/>
              </a:rPr>
              <a:t>Hai hàm mục tiêu phổ biến:</a:t>
            </a:r>
          </a:p>
          <a:p>
            <a:r>
              <a:rPr lang="en-US" sz="2200">
                <a:latin typeface="Times New Roman" panose="02020603050405020304" pitchFamily="18" charset="0"/>
                <a:cs typeface="Times New Roman" panose="02020603050405020304" pitchFamily="18" charset="0"/>
              </a:rPr>
              <a:t>OF0: Sử dụng số bước nhảy (hop count) làm rank của nút</a:t>
            </a:r>
          </a:p>
          <a:p>
            <a:r>
              <a:rPr lang="en-US" sz="2200">
                <a:effectLst/>
                <a:latin typeface="Times New Roman" panose="02020603050405020304" pitchFamily="18" charset="0"/>
                <a:ea typeface="Calibri" panose="020F0502020204030204" pitchFamily="34" charset="0"/>
              </a:rPr>
              <a:t>MRHOF ETX: Sử dụng giá trị số lượng gói truyền dự kiến (ETX), kết hợp với cơ chế ngưỡng để tính rank của nút và chọn nút cha ưu tiên</a:t>
            </a:r>
          </a:p>
          <a:p>
            <a:pPr lvl="1">
              <a:buFontTx/>
              <a:buChar char="-"/>
            </a:pPr>
            <a:r>
              <a:rPr lang="en-US" sz="2200">
                <a:effectLst/>
                <a:latin typeface="Times New Roman" panose="02020603050405020304" pitchFamily="18" charset="0"/>
                <a:ea typeface="Calibri" panose="020F0502020204030204" pitchFamily="34" charset="0"/>
              </a:rPr>
              <a:t>ETX (Expected Transmission Count) </a:t>
            </a:r>
            <a:r>
              <a:rPr lang="en-US" sz="220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a:effectLst/>
                <a:latin typeface="Times New Roman" panose="02020603050405020304" pitchFamily="18" charset="0"/>
                <a:ea typeface="Calibri" panose="020F0502020204030204" pitchFamily="34" charset="0"/>
              </a:rPr>
              <a:t>ETX đo lường số lần truyền trung bình cần thiết để một gói tin được truyền thành công từ một nút nguồn đến một nút đích</a:t>
            </a:r>
          </a:p>
        </p:txBody>
      </p:sp>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3.1 Thuật toán định tuyến RPL</a:t>
            </a:r>
          </a:p>
        </p:txBody>
      </p:sp>
      <p:sp>
        <p:nvSpPr>
          <p:cNvPr id="8" name="TextBox 7">
            <a:extLst>
              <a:ext uri="{FF2B5EF4-FFF2-40B4-BE49-F238E27FC236}">
                <a16:creationId xmlns:a16="http://schemas.microsoft.com/office/drawing/2014/main" id="{989D2F90-3BA8-7EDB-A7D3-DB147597DB4E}"/>
              </a:ext>
            </a:extLst>
          </p:cNvPr>
          <p:cNvSpPr txBox="1"/>
          <p:nvPr/>
        </p:nvSpPr>
        <p:spPr>
          <a:xfrm>
            <a:off x="6089250" y="3620607"/>
            <a:ext cx="2950234" cy="276999"/>
          </a:xfrm>
          <a:prstGeom prst="rect">
            <a:avLst/>
          </a:prstGeom>
          <a:noFill/>
        </p:spPr>
        <p:txBody>
          <a:bodyPr wrap="square" rtlCol="0">
            <a:spAutoFit/>
          </a:bodyPr>
          <a:lstStyle/>
          <a:p>
            <a:r>
              <a:rPr lang="en-GB" sz="1200" i="1"/>
              <a:t>Hình 7: Lựa chọn nút cha ưu tiên</a:t>
            </a:r>
          </a:p>
        </p:txBody>
      </p:sp>
    </p:spTree>
    <p:extLst>
      <p:ext uri="{BB962C8B-B14F-4D97-AF65-F5344CB8AC3E}">
        <p14:creationId xmlns:p14="http://schemas.microsoft.com/office/powerpoint/2010/main" val="397892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3.2 Thuật toán cải tiến dựa trên RPL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7828BE9-BCC9-F5C6-7281-E094CDDF0F01}"/>
                  </a:ext>
                </a:extLst>
              </p:cNvPr>
              <p:cNvSpPr>
                <a:spLocks noGrp="1"/>
              </p:cNvSpPr>
              <p:nvPr>
                <p:ph sz="quarter" idx="13"/>
              </p:nvPr>
            </p:nvSpPr>
            <p:spPr/>
            <p:txBody>
              <a:bodyPr/>
              <a:lstStyle/>
              <a:p>
                <a:pPr marL="0" indent="0">
                  <a:buNone/>
                </a:pPr>
                <a:r>
                  <a:rPr lang="en-US" sz="2200">
                    <a:latin typeface="Times New Roman" panose="02020603050405020304" pitchFamily="18" charset="0"/>
                    <a:cs typeface="Times New Roman" panose="02020603050405020304" pitchFamily="18" charset="0"/>
                  </a:rPr>
                  <a:t>Có 3 thuật toán cải tiến dựa trên RPL được đánh giá:</a:t>
                </a:r>
              </a:p>
              <a:p>
                <a:pPr>
                  <a:buFontTx/>
                  <a:buChar char="-"/>
                </a:pPr>
                <a:r>
                  <a:rPr lang="en-US" sz="2200">
                    <a:latin typeface="Times New Roman" panose="02020603050405020304" pitchFamily="18" charset="0"/>
                    <a:cs typeface="Times New Roman" panose="02020603050405020304" pitchFamily="18" charset="0"/>
                  </a:rPr>
                  <a:t>Sử dụng ETX kết hợp chỉ số đề xuất</a:t>
                </a:r>
              </a:p>
              <a:p>
                <a:pPr>
                  <a:buFontTx/>
                  <a:buChar char="-"/>
                </a:pPr>
                <a:r>
                  <a:rPr lang="en-US" sz="2200">
                    <a:latin typeface="Times New Roman" panose="02020603050405020304" pitchFamily="18" charset="0"/>
                    <a:cs typeface="Times New Roman" panose="02020603050405020304" pitchFamily="18" charset="0"/>
                  </a:rPr>
                  <a:t>Chi phí đường đi được tính theo công thức:</a:t>
                </a:r>
              </a:p>
              <a:p>
                <a:pPr marL="0" indent="0">
                  <a:buNone/>
                </a:pPr>
                <a14:m>
                  <m:oMathPara xmlns:m="http://schemas.openxmlformats.org/officeDocument/2006/math">
                    <m:oMathParaPr>
                      <m:jc m:val="centerGroup"/>
                    </m:oMathParaPr>
                    <m:oMath xmlns:m="http://schemas.openxmlformats.org/officeDocument/2006/math">
                      <m:r>
                        <a:rPr lang="en-US" sz="2200" i="1" smtClean="0">
                          <a:effectLst/>
                          <a:latin typeface="Cambria Math" panose="02040503050406030204" pitchFamily="18" charset="0"/>
                          <a:ea typeface="Calibri" panose="020F0502020204030204" pitchFamily="34" charset="0"/>
                          <a:cs typeface="Times New Roman" panose="02020603050405020304" pitchFamily="18" charset="0"/>
                        </a:rPr>
                        <m:t>𝑝𝑎𝑡h𝑐𝑜𝑠𝑡</m:t>
                      </m:r>
                      <m:d>
                        <m:dPr>
                          <m:ctrlPr>
                            <a:rPr lang="en-GB" sz="2200" i="1">
                              <a:effectLst/>
                              <a:latin typeface="Cambria Math" panose="02040503050406030204" pitchFamily="18" charset="0"/>
                            </a:rPr>
                          </m:ctrlPr>
                        </m:dPr>
                        <m:e>
                          <m:sSub>
                            <m:sSubPr>
                              <m:ctrlPr>
                                <a:rPr lang="en-GB" sz="2200" i="1">
                                  <a:effectLst/>
                                  <a:latin typeface="Cambria Math" panose="02040503050406030204" pitchFamily="18" charset="0"/>
                                </a:rPr>
                              </m:ctrlPr>
                            </m:sSubPr>
                            <m:e>
                              <m:r>
                                <a:rPr lang="en-US" sz="22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sz="22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𝑆</m:t>
                          </m:r>
                        </m:e>
                      </m:d>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𝐸𝑇𝑋</m:t>
                      </m:r>
                      <m:d>
                        <m:dPr>
                          <m:ctrlPr>
                            <a:rPr lang="en-GB" sz="2200" i="1">
                              <a:effectLst/>
                              <a:latin typeface="Cambria Math" panose="02040503050406030204" pitchFamily="18" charset="0"/>
                            </a:rPr>
                          </m:ctrlPr>
                        </m:dPr>
                        <m:e>
                          <m:r>
                            <a:rPr lang="en-US" sz="2200" i="1">
                              <a:effectLst/>
                              <a:latin typeface="Cambria Math" panose="02040503050406030204" pitchFamily="18" charset="0"/>
                              <a:ea typeface="Calibri" panose="020F0502020204030204" pitchFamily="34" charset="0"/>
                              <a:cs typeface="Times New Roman" panose="02020603050405020304" pitchFamily="18" charset="0"/>
                            </a:rPr>
                            <m:t>𝑁</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𝑃</m:t>
                          </m:r>
                        </m:e>
                      </m:d>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𝐾</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𝐶h</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ỉ </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𝑠</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ố đề </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𝑥𝑢</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ấ</m:t>
                      </m:r>
                      <m:r>
                        <a:rPr lang="en-GB" sz="2200" b="0" i="1" smtClean="0">
                          <a:effectLst/>
                          <a:latin typeface="Cambria Math" panose="02040503050406030204" pitchFamily="18" charset="0"/>
                          <a:ea typeface="Calibri" panose="020F0502020204030204" pitchFamily="34" charset="0"/>
                          <a:cs typeface="Times New Roman" panose="02020603050405020304" pitchFamily="18" charset="0"/>
                        </a:rPr>
                        <m:t>𝑡</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𝑝𝑎𝑡h𝑐𝑜𝑠𝑡</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𝑃</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𝑆</m:t>
                      </m:r>
                      <m:r>
                        <a:rPr lang="en-US" sz="22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20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F7828BE9-BCC9-F5C6-7281-E094CDDF0F01}"/>
                  </a:ext>
                </a:extLst>
              </p:cNvPr>
              <p:cNvSpPr>
                <a:spLocks noGrp="1" noRot="1" noChangeAspect="1" noMove="1" noResize="1" noEditPoints="1" noAdjustHandles="1" noChangeArrowheads="1" noChangeShapeType="1" noTextEdit="1"/>
              </p:cNvSpPr>
              <p:nvPr>
                <p:ph sz="quarter" idx="13"/>
              </p:nvPr>
            </p:nvSpPr>
            <p:spPr>
              <a:blipFill>
                <a:blip r:embed="rId3"/>
                <a:stretch>
                  <a:fillRect l="-914" t="-1379"/>
                </a:stretch>
              </a:blipFill>
            </p:spPr>
            <p:txBody>
              <a:bodyPr/>
              <a:lstStyle/>
              <a:p>
                <a:r>
                  <a:rPr lang="en-GB">
                    <a:noFill/>
                  </a:rPr>
                  <a:t> </a:t>
                </a:r>
              </a:p>
            </p:txBody>
          </p:sp>
        </mc:Fallback>
      </mc:AlternateContent>
      <p:sp>
        <p:nvSpPr>
          <p:cNvPr id="5" name="Content Placeholder 3">
            <a:extLst>
              <a:ext uri="{FF2B5EF4-FFF2-40B4-BE49-F238E27FC236}">
                <a16:creationId xmlns:a16="http://schemas.microsoft.com/office/drawing/2014/main" id="{11786683-BBFD-2112-00FB-B3F91AA71CE9}"/>
              </a:ext>
            </a:extLst>
          </p:cNvPr>
          <p:cNvSpPr txBox="1">
            <a:spLocks/>
          </p:cNvSpPr>
          <p:nvPr/>
        </p:nvSpPr>
        <p:spPr>
          <a:xfrm>
            <a:off x="219217" y="3100806"/>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latin typeface="Times New Roman" panose="02020603050405020304" pitchFamily="18" charset="0"/>
                <a:cs typeface="Times New Roman" panose="02020603050405020304" pitchFamily="18" charset="0"/>
              </a:rPr>
              <a:t>-  </a:t>
            </a:r>
            <a:r>
              <a:rPr lang="en-GB" sz="2200">
                <a:solidFill>
                  <a:srgbClr val="000000"/>
                </a:solidFill>
                <a:latin typeface="Times New Roman" panose="02020603050405020304" pitchFamily="18" charset="0"/>
                <a:cs typeface="Times New Roman" panose="02020603050405020304" pitchFamily="18" charset="0"/>
              </a:rPr>
              <a:t>Ước tính năng lượng tiêu thụ</a:t>
            </a:r>
            <a:endParaRPr lang="en-GB" sz="2200">
              <a:solidFill>
                <a:srgbClr val="000000"/>
              </a:solidFill>
              <a:latin typeface="Times New Roman" panose="02020603050405020304" pitchFamily="18" charset="0"/>
            </a:endParaRPr>
          </a:p>
          <a:p>
            <a:pPr marL="0" indent="0">
              <a:buFont typeface="Arial" panose="020B0604020202020204" pitchFamily="34" charset="0"/>
              <a:buNone/>
            </a:pPr>
            <a:r>
              <a:rPr lang="en-US" sz="2200">
                <a:latin typeface="Times New Roman" panose="02020603050405020304" pitchFamily="18" charset="0"/>
                <a:cs typeface="Times New Roman" panose="02020603050405020304" pitchFamily="18" charset="0"/>
              </a:rPr>
              <a:t>   Một nút cảm biến không dây có 4 trạng thái tương ứng 4 mức tiêu thụ năng lượng: cpu, lpm, transmit, listen</a:t>
            </a:r>
          </a:p>
          <a:p>
            <a:pPr marL="0" indent="0">
              <a:buFont typeface="Arial" panose="020B0604020202020204" pitchFamily="34" charset="0"/>
              <a:buNone/>
            </a:pPr>
            <a:r>
              <a:rPr lang="en-US" sz="2200">
                <a:latin typeface="Times New Roman" panose="02020603050405020304" pitchFamily="18" charset="0"/>
                <a:cs typeface="Times New Roman" panose="02020603050405020304" pitchFamily="18" charset="0"/>
              </a:rPr>
              <a:t>   Năng lượng tiêu thụ:</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F6CFC65-B7A1-D705-930F-CBAE69961DF4}"/>
                  </a:ext>
                </a:extLst>
              </p:cNvPr>
              <p:cNvGraphicFramePr>
                <a:graphicFrameLocks noGrp="1"/>
              </p:cNvGraphicFramePr>
              <p:nvPr>
                <p:extLst>
                  <p:ext uri="{D42A27DB-BD31-4B8C-83A1-F6EECF244321}">
                    <p14:modId xmlns:p14="http://schemas.microsoft.com/office/powerpoint/2010/main" val="126449002"/>
                  </p:ext>
                </p:extLst>
              </p:nvPr>
            </p:nvGraphicFramePr>
            <p:xfrm>
              <a:off x="533401" y="4738402"/>
              <a:ext cx="8359916" cy="433451"/>
            </p:xfrm>
            <a:graphic>
              <a:graphicData uri="http://schemas.openxmlformats.org/drawingml/2006/table">
                <a:tbl>
                  <a:tblPr firstRow="1" firstCol="1" bandRow="1">
                    <a:tableStyleId>{5C22544A-7EE6-4342-B048-85BDC9FD1C3A}</a:tableStyleId>
                  </a:tblPr>
                  <a:tblGrid>
                    <a:gridCol w="6526424">
                      <a:extLst>
                        <a:ext uri="{9D8B030D-6E8A-4147-A177-3AD203B41FA5}">
                          <a16:colId xmlns:a16="http://schemas.microsoft.com/office/drawing/2014/main" val="4069161617"/>
                        </a:ext>
                      </a:extLst>
                    </a:gridCol>
                    <a:gridCol w="1833492">
                      <a:extLst>
                        <a:ext uri="{9D8B030D-6E8A-4147-A177-3AD203B41FA5}">
                          <a16:colId xmlns:a16="http://schemas.microsoft.com/office/drawing/2014/main" val="1744442668"/>
                        </a:ext>
                      </a:extLst>
                    </a:gridCol>
                  </a:tblGrid>
                  <a:tr h="0">
                    <a:tc>
                      <a:txBody>
                        <a:bodyPr/>
                        <a:lstStyle/>
                        <a:p>
                          <a:pPr algn="just">
                            <a:lnSpc>
                              <a:spcPct val="110000"/>
                            </a:lnSpc>
                            <a:spcBef>
                              <a:spcPts val="300"/>
                            </a:spcBef>
                          </a:pPr>
                          <a14:m>
                            <m:oMathPara xmlns:m="http://schemas.openxmlformats.org/officeDocument/2006/math">
                              <m:oMathParaPr>
                                <m:jc m:val="centerGroup"/>
                              </m:oMathParaPr>
                              <m:oMath xmlns:m="http://schemas.openxmlformats.org/officeDocument/2006/math">
                                <m:r>
                                  <a:rPr lang="en-US" sz="2400" smtClean="0">
                                    <a:solidFill>
                                      <a:schemeClr val="tx1"/>
                                    </a:solidFill>
                                    <a:effectLst/>
                                    <a:latin typeface="Cambria Math" panose="02040503050406030204" pitchFamily="18" charset="0"/>
                                  </a:rPr>
                                  <m:t>𝐸𝐶</m:t>
                                </m:r>
                                <m:r>
                                  <a:rPr lang="en-US" sz="2400" smtClean="0">
                                    <a:solidFill>
                                      <a:schemeClr val="tx1"/>
                                    </a:solidFill>
                                    <a:effectLst/>
                                    <a:latin typeface="Cambria Math" panose="02040503050406030204" pitchFamily="18" charset="0"/>
                                  </a:rPr>
                                  <m:t>=</m:t>
                                </m:r>
                                <m:r>
                                  <a:rPr lang="en-US" sz="2400" smtClean="0">
                                    <a:solidFill>
                                      <a:schemeClr val="tx1"/>
                                    </a:solidFill>
                                    <a:effectLst/>
                                    <a:latin typeface="Cambria Math" panose="02040503050406030204" pitchFamily="18" charset="0"/>
                                  </a:rPr>
                                  <m:t>𝑈</m:t>
                                </m:r>
                                <m:r>
                                  <a:rPr lang="en-US" sz="2400" smtClean="0">
                                    <a:solidFill>
                                      <a:schemeClr val="tx1"/>
                                    </a:solidFill>
                                    <a:effectLst/>
                                    <a:latin typeface="Cambria Math" panose="02040503050406030204" pitchFamily="18" charset="0"/>
                                  </a:rPr>
                                  <m:t>(</m:t>
                                </m:r>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𝑖</m:t>
                                    </m:r>
                                  </m:e>
                                  <m:sub>
                                    <m:r>
                                      <a:rPr lang="en-US" sz="2400">
                                        <a:solidFill>
                                          <a:schemeClr val="tx1"/>
                                        </a:solidFill>
                                        <a:effectLst/>
                                        <a:latin typeface="Cambria Math" panose="02040503050406030204" pitchFamily="18" charset="0"/>
                                      </a:rPr>
                                      <m:t>𝑐𝑝𝑢</m:t>
                                    </m:r>
                                  </m:sub>
                                </m:sSub>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𝑡</m:t>
                                    </m:r>
                                  </m:e>
                                  <m:sub>
                                    <m:r>
                                      <a:rPr lang="en-US" sz="2400">
                                        <a:solidFill>
                                          <a:schemeClr val="tx1"/>
                                        </a:solidFill>
                                        <a:effectLst/>
                                        <a:latin typeface="Cambria Math" panose="02040503050406030204" pitchFamily="18" charset="0"/>
                                      </a:rPr>
                                      <m:t>𝑐𝑝𝑢</m:t>
                                    </m:r>
                                  </m:sub>
                                </m:sSub>
                                <m:r>
                                  <a:rPr lang="en-US" sz="2400">
                                    <a:solidFill>
                                      <a:schemeClr val="tx1"/>
                                    </a:solidFill>
                                    <a:effectLst/>
                                    <a:latin typeface="Cambria Math" panose="02040503050406030204" pitchFamily="18" charset="0"/>
                                  </a:rPr>
                                  <m:t>+</m:t>
                                </m:r>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𝑖</m:t>
                                    </m:r>
                                  </m:e>
                                  <m:sub>
                                    <m:r>
                                      <a:rPr lang="en-US" sz="2400">
                                        <a:solidFill>
                                          <a:schemeClr val="tx1"/>
                                        </a:solidFill>
                                        <a:effectLst/>
                                        <a:latin typeface="Cambria Math" panose="02040503050406030204" pitchFamily="18" charset="0"/>
                                      </a:rPr>
                                      <m:t>𝑙𝑝𝑚</m:t>
                                    </m:r>
                                  </m:sub>
                                </m:sSub>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𝑡</m:t>
                                    </m:r>
                                  </m:e>
                                  <m:sub>
                                    <m:r>
                                      <a:rPr lang="en-US" sz="2400">
                                        <a:solidFill>
                                          <a:schemeClr val="tx1"/>
                                        </a:solidFill>
                                        <a:effectLst/>
                                        <a:latin typeface="Cambria Math" panose="02040503050406030204" pitchFamily="18" charset="0"/>
                                      </a:rPr>
                                      <m:t>𝑙𝑝𝑚</m:t>
                                    </m:r>
                                  </m:sub>
                                </m:sSub>
                                <m:r>
                                  <a:rPr lang="en-US" sz="2400">
                                    <a:solidFill>
                                      <a:schemeClr val="tx1"/>
                                    </a:solidFill>
                                    <a:effectLst/>
                                    <a:latin typeface="Cambria Math" panose="02040503050406030204" pitchFamily="18" charset="0"/>
                                  </a:rPr>
                                  <m:t>+</m:t>
                                </m:r>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𝑖</m:t>
                                    </m:r>
                                  </m:e>
                                  <m:sub>
                                    <m:r>
                                      <a:rPr lang="en-US" sz="2400">
                                        <a:solidFill>
                                          <a:schemeClr val="tx1"/>
                                        </a:solidFill>
                                        <a:effectLst/>
                                        <a:latin typeface="Cambria Math" panose="02040503050406030204" pitchFamily="18" charset="0"/>
                                      </a:rPr>
                                      <m:t>𝑡𝑥</m:t>
                                    </m:r>
                                  </m:sub>
                                </m:sSub>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𝑡</m:t>
                                    </m:r>
                                  </m:e>
                                  <m:sub>
                                    <m:r>
                                      <a:rPr lang="en-US" sz="2400">
                                        <a:solidFill>
                                          <a:schemeClr val="tx1"/>
                                        </a:solidFill>
                                        <a:effectLst/>
                                        <a:latin typeface="Cambria Math" panose="02040503050406030204" pitchFamily="18" charset="0"/>
                                      </a:rPr>
                                      <m:t>𝑡𝑥</m:t>
                                    </m:r>
                                  </m:sub>
                                </m:sSub>
                                <m:r>
                                  <a:rPr lang="en-US" sz="2400">
                                    <a:solidFill>
                                      <a:schemeClr val="tx1"/>
                                    </a:solidFill>
                                    <a:effectLst/>
                                    <a:latin typeface="Cambria Math" panose="02040503050406030204" pitchFamily="18" charset="0"/>
                                  </a:rPr>
                                  <m:t>+</m:t>
                                </m:r>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𝑖</m:t>
                                    </m:r>
                                  </m:e>
                                  <m:sub>
                                    <m:r>
                                      <a:rPr lang="en-US" sz="2400">
                                        <a:solidFill>
                                          <a:schemeClr val="tx1"/>
                                        </a:solidFill>
                                        <a:effectLst/>
                                        <a:latin typeface="Cambria Math" panose="02040503050406030204" pitchFamily="18" charset="0"/>
                                      </a:rPr>
                                      <m:t>𝑟𝑥</m:t>
                                    </m:r>
                                  </m:sub>
                                </m:sSub>
                                <m:sSub>
                                  <m:sSubPr>
                                    <m:ctrlPr>
                                      <a:rPr lang="en-GB" sz="2400" i="1">
                                        <a:solidFill>
                                          <a:schemeClr val="tx1"/>
                                        </a:solidFill>
                                        <a:effectLst/>
                                        <a:latin typeface="Cambria Math" panose="02040503050406030204" pitchFamily="18" charset="0"/>
                                      </a:rPr>
                                    </m:ctrlPr>
                                  </m:sSubPr>
                                  <m:e>
                                    <m:r>
                                      <a:rPr lang="en-US" sz="2400">
                                        <a:solidFill>
                                          <a:schemeClr val="tx1"/>
                                        </a:solidFill>
                                        <a:effectLst/>
                                        <a:latin typeface="Cambria Math" panose="02040503050406030204" pitchFamily="18" charset="0"/>
                                      </a:rPr>
                                      <m:t>𝑡</m:t>
                                    </m:r>
                                  </m:e>
                                  <m:sub>
                                    <m:r>
                                      <a:rPr lang="en-US" sz="2400">
                                        <a:solidFill>
                                          <a:schemeClr val="tx1"/>
                                        </a:solidFill>
                                        <a:effectLst/>
                                        <a:latin typeface="Cambria Math" panose="02040503050406030204" pitchFamily="18" charset="0"/>
                                      </a:rPr>
                                      <m:t>𝑟𝑥</m:t>
                                    </m:r>
                                  </m:sub>
                                </m:sSub>
                                <m:r>
                                  <a:rPr lang="en-US" sz="2400">
                                    <a:solidFill>
                                      <a:schemeClr val="tx1"/>
                                    </a:solidFill>
                                    <a:effectLst/>
                                    <a:latin typeface="Cambria Math" panose="02040503050406030204" pitchFamily="18" charset="0"/>
                                  </a:rPr>
                                  <m:t>)</m:t>
                                </m:r>
                              </m:oMath>
                            </m:oMathPara>
                          </a14:m>
                          <a:endParaRPr lang="en-GB" sz="2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tc>
                      <a:txBody>
                        <a:bodyPr/>
                        <a:lstStyle/>
                        <a:p>
                          <a:pPr algn="ctr">
                            <a:spcBef>
                              <a:spcPts val="300"/>
                            </a:spcBef>
                            <a:spcAft>
                              <a:spcPts val="1000"/>
                            </a:spcAft>
                          </a:pPr>
                          <a:r>
                            <a:rPr lang="en-US" sz="2400" b="0">
                              <a:solidFill>
                                <a:schemeClr val="tx1"/>
                              </a:solidFill>
                              <a:effectLst/>
                              <a:latin typeface="Times New Roman" panose="02020603050405020304" pitchFamily="18" charset="0"/>
                              <a:cs typeface="Times New Roman" panose="02020603050405020304" pitchFamily="18" charset="0"/>
                            </a:rPr>
                            <a:t>(3.1)</a:t>
                          </a:r>
                          <a:endParaRPr lang="en-GB" sz="2400" b="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583796747"/>
                      </a:ext>
                    </a:extLst>
                  </a:tr>
                </a:tbl>
              </a:graphicData>
            </a:graphic>
          </p:graphicFrame>
        </mc:Choice>
        <mc:Fallback xmlns="">
          <p:graphicFrame>
            <p:nvGraphicFramePr>
              <p:cNvPr id="6" name="Table 5">
                <a:extLst>
                  <a:ext uri="{FF2B5EF4-FFF2-40B4-BE49-F238E27FC236}">
                    <a16:creationId xmlns:a16="http://schemas.microsoft.com/office/drawing/2014/main" id="{5F6CFC65-B7A1-D705-930F-CBAE69961DF4}"/>
                  </a:ext>
                </a:extLst>
              </p:cNvPr>
              <p:cNvGraphicFramePr>
                <a:graphicFrameLocks noGrp="1"/>
              </p:cNvGraphicFramePr>
              <p:nvPr>
                <p:extLst>
                  <p:ext uri="{D42A27DB-BD31-4B8C-83A1-F6EECF244321}">
                    <p14:modId xmlns:p14="http://schemas.microsoft.com/office/powerpoint/2010/main" val="126449002"/>
                  </p:ext>
                </p:extLst>
              </p:nvPr>
            </p:nvGraphicFramePr>
            <p:xfrm>
              <a:off x="533401" y="4738402"/>
              <a:ext cx="8359916" cy="433451"/>
            </p:xfrm>
            <a:graphic>
              <a:graphicData uri="http://schemas.openxmlformats.org/drawingml/2006/table">
                <a:tbl>
                  <a:tblPr firstRow="1" firstCol="1" bandRow="1">
                    <a:tableStyleId>{5C22544A-7EE6-4342-B048-85BDC9FD1C3A}</a:tableStyleId>
                  </a:tblPr>
                  <a:tblGrid>
                    <a:gridCol w="6526424">
                      <a:extLst>
                        <a:ext uri="{9D8B030D-6E8A-4147-A177-3AD203B41FA5}">
                          <a16:colId xmlns:a16="http://schemas.microsoft.com/office/drawing/2014/main" val="4069161617"/>
                        </a:ext>
                      </a:extLst>
                    </a:gridCol>
                    <a:gridCol w="1833492">
                      <a:extLst>
                        <a:ext uri="{9D8B030D-6E8A-4147-A177-3AD203B41FA5}">
                          <a16:colId xmlns:a16="http://schemas.microsoft.com/office/drawing/2014/main" val="1744442668"/>
                        </a:ext>
                      </a:extLst>
                    </a:gridCol>
                  </a:tblGrid>
                  <a:tr h="433451">
                    <a:tc>
                      <a:txBody>
                        <a:bodyPr/>
                        <a:lstStyle/>
                        <a:p>
                          <a:endParaRPr lang="en-US"/>
                        </a:p>
                      </a:txBody>
                      <a:tcPr marL="68580" marR="68580" marT="0" marB="0">
                        <a:blipFill>
                          <a:blip r:embed="rId4"/>
                          <a:stretch>
                            <a:fillRect l="-93" t="-20833" r="-28571" b="-26389"/>
                          </a:stretch>
                        </a:blipFill>
                      </a:tcPr>
                    </a:tc>
                    <a:tc>
                      <a:txBody>
                        <a:bodyPr/>
                        <a:lstStyle/>
                        <a:p>
                          <a:pPr algn="ctr">
                            <a:spcBef>
                              <a:spcPts val="300"/>
                            </a:spcBef>
                            <a:spcAft>
                              <a:spcPts val="1000"/>
                            </a:spcAft>
                          </a:pPr>
                          <a:r>
                            <a:rPr lang="en-US" sz="2400" b="0">
                              <a:solidFill>
                                <a:schemeClr val="tx1"/>
                              </a:solidFill>
                              <a:effectLst/>
                              <a:latin typeface="Times New Roman" panose="02020603050405020304" pitchFamily="18" charset="0"/>
                              <a:cs typeface="Times New Roman" panose="02020603050405020304" pitchFamily="18" charset="0"/>
                            </a:rPr>
                            <a:t>(3.1)</a:t>
                          </a:r>
                          <a:endParaRPr lang="en-GB" sz="2400" b="0" i="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583796747"/>
                      </a:ext>
                    </a:extLst>
                  </a:tr>
                </a:tbl>
              </a:graphicData>
            </a:graphic>
          </p:graphicFrame>
        </mc:Fallback>
      </mc:AlternateContent>
    </p:spTree>
    <p:extLst>
      <p:ext uri="{BB962C8B-B14F-4D97-AF65-F5344CB8AC3E}">
        <p14:creationId xmlns:p14="http://schemas.microsoft.com/office/powerpoint/2010/main" val="29559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3.3 Thuật toán cải tiến dựa trên RPL</a:t>
            </a:r>
          </a:p>
        </p:txBody>
      </p:sp>
      <p:sp>
        <p:nvSpPr>
          <p:cNvPr id="4" name="Content Placeholder 3">
            <a:extLst>
              <a:ext uri="{FF2B5EF4-FFF2-40B4-BE49-F238E27FC236}">
                <a16:creationId xmlns:a16="http://schemas.microsoft.com/office/drawing/2014/main" id="{F7828BE9-BCC9-F5C6-7281-E094CDDF0F01}"/>
              </a:ext>
            </a:extLst>
          </p:cNvPr>
          <p:cNvSpPr>
            <a:spLocks noGrp="1"/>
          </p:cNvSpPr>
          <p:nvPr>
            <p:ph sz="quarter" idx="13"/>
          </p:nvPr>
        </p:nvSpPr>
        <p:spPr/>
        <p:txBody>
          <a:bodyPr/>
          <a:lstStyle/>
          <a:p>
            <a:pPr marL="0" indent="0">
              <a:buNone/>
            </a:pPr>
            <a:r>
              <a:rPr lang="en-US" sz="2000">
                <a:latin typeface="Times New Roman" panose="02020603050405020304" pitchFamily="18" charset="0"/>
                <a:cs typeface="Times New Roman" panose="02020603050405020304" pitchFamily="18" charset="0"/>
              </a:rPr>
              <a:t>a. </a:t>
            </a:r>
            <a:r>
              <a:rPr lang="en-US" sz="2000">
                <a:solidFill>
                  <a:srgbClr val="000000"/>
                </a:solidFill>
                <a:effectLst/>
                <a:latin typeface="Times New Roman" panose="02020603050405020304" pitchFamily="18" charset="0"/>
              </a:rPr>
              <a:t>Thuật toán RPL cải tiến dựa trên năng lượng còn dư [1] (RPL-ETX)</a:t>
            </a:r>
            <a:endParaRPr lang="en-GB" sz="2000">
              <a:solidFill>
                <a:srgbClr val="000000"/>
              </a:solidFill>
              <a:effectLst/>
              <a:latin typeface="Times New Roman" panose="02020603050405020304" pitchFamily="18" charset="0"/>
            </a:endParaRPr>
          </a:p>
        </p:txBody>
      </p:sp>
      <p:sp>
        <p:nvSpPr>
          <p:cNvPr id="6" name="TextBox 5">
            <a:extLst>
              <a:ext uri="{FF2B5EF4-FFF2-40B4-BE49-F238E27FC236}">
                <a16:creationId xmlns:a16="http://schemas.microsoft.com/office/drawing/2014/main" id="{49C4F76B-AB28-3D96-E90B-4E78F54A435C}"/>
              </a:ext>
            </a:extLst>
          </p:cNvPr>
          <p:cNvSpPr txBox="1"/>
          <p:nvPr/>
        </p:nvSpPr>
        <p:spPr>
          <a:xfrm>
            <a:off x="530243" y="1129792"/>
            <a:ext cx="7772400" cy="707886"/>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Chi phí đường đi:</a:t>
            </a:r>
          </a:p>
          <a:p>
            <a:endParaRPr lang="en-GB"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D328864-5DDB-F1C0-A86D-626DB9A363E2}"/>
                  </a:ext>
                </a:extLst>
              </p:cNvPr>
              <p:cNvGraphicFramePr>
                <a:graphicFrameLocks noGrp="1"/>
              </p:cNvGraphicFramePr>
              <p:nvPr>
                <p:extLst>
                  <p:ext uri="{D42A27DB-BD31-4B8C-83A1-F6EECF244321}">
                    <p14:modId xmlns:p14="http://schemas.microsoft.com/office/powerpoint/2010/main" val="1103747171"/>
                  </p:ext>
                </p:extLst>
              </p:nvPr>
            </p:nvGraphicFramePr>
            <p:xfrm>
              <a:off x="250299" y="1381510"/>
              <a:ext cx="9113048" cy="617855"/>
            </p:xfrm>
            <a:graphic>
              <a:graphicData uri="http://schemas.openxmlformats.org/drawingml/2006/table">
                <a:tbl>
                  <a:tblPr firstRow="1" firstCol="1" bandRow="1">
                    <a:tableStyleId>{5C22544A-7EE6-4342-B048-85BDC9FD1C3A}</a:tableStyleId>
                  </a:tblPr>
                  <a:tblGrid>
                    <a:gridCol w="7578013">
                      <a:extLst>
                        <a:ext uri="{9D8B030D-6E8A-4147-A177-3AD203B41FA5}">
                          <a16:colId xmlns:a16="http://schemas.microsoft.com/office/drawing/2014/main" val="2563872812"/>
                        </a:ext>
                      </a:extLst>
                    </a:gridCol>
                    <a:gridCol w="1535035">
                      <a:extLst>
                        <a:ext uri="{9D8B030D-6E8A-4147-A177-3AD203B41FA5}">
                          <a16:colId xmlns:a16="http://schemas.microsoft.com/office/drawing/2014/main" val="3254317003"/>
                        </a:ext>
                      </a:extLst>
                    </a:gridCol>
                  </a:tblGrid>
                  <a:tr h="0">
                    <a:tc>
                      <a:txBody>
                        <a:bodyPr/>
                        <a:lstStyle/>
                        <a:p>
                          <a:pPr algn="just">
                            <a:lnSpc>
                              <a:spcPct val="110000"/>
                            </a:lnSpc>
                            <a:spcBef>
                              <a:spcPts val="300"/>
                            </a:spcBef>
                          </a:pPr>
                          <a14:m>
                            <m:oMathPara xmlns:m="http://schemas.openxmlformats.org/officeDocument/2006/math">
                              <m:oMathParaPr>
                                <m:jc m:val="centerGroup"/>
                              </m:oMathParaPr>
                              <m:oMath xmlns:m="http://schemas.openxmlformats.org/officeDocument/2006/math">
                                <m:r>
                                  <a:rPr lang="en-US" sz="1800" smtClean="0">
                                    <a:solidFill>
                                      <a:schemeClr val="tx1"/>
                                    </a:solidFill>
                                    <a:effectLst/>
                                    <a:latin typeface="Cambria Math" panose="02040503050406030204" pitchFamily="18" charset="0"/>
                                    <a:ea typeface="Cambria Math" panose="02040503050406030204" pitchFamily="18" charset="0"/>
                                  </a:rPr>
                                  <m:t>𝑝𝑎𝑡h𝑐𝑜𝑠𝑡</m:t>
                                </m:r>
                                <m:d>
                                  <m:dPr>
                                    <m:ctrlPr>
                                      <a:rPr lang="en-GB" sz="1800" i="1">
                                        <a:solidFill>
                                          <a:schemeClr val="tx1"/>
                                        </a:solidFill>
                                        <a:effectLst/>
                                        <a:latin typeface="Cambria Math" panose="02040503050406030204" pitchFamily="18" charset="0"/>
                                        <a:ea typeface="Cambria Math" panose="02040503050406030204" pitchFamily="18" charset="0"/>
                                      </a:rPr>
                                    </m:ctrlPr>
                                  </m:dPr>
                                  <m:e>
                                    <m:sSub>
                                      <m:sSubPr>
                                        <m:ctrlPr>
                                          <a:rPr lang="en-GB" sz="1800" i="1">
                                            <a:solidFill>
                                              <a:schemeClr val="tx1"/>
                                            </a:solidFill>
                                            <a:effectLst/>
                                            <a:latin typeface="Cambria Math" panose="02040503050406030204" pitchFamily="18" charset="0"/>
                                            <a:ea typeface="Cambria Math" panose="02040503050406030204" pitchFamily="18" charset="0"/>
                                          </a:rPr>
                                        </m:ctrlPr>
                                      </m:sSubPr>
                                      <m:e>
                                        <m:r>
                                          <a:rPr lang="en-US" sz="1800">
                                            <a:solidFill>
                                              <a:schemeClr val="tx1"/>
                                            </a:solidFill>
                                            <a:effectLst/>
                                            <a:latin typeface="Cambria Math" panose="02040503050406030204" pitchFamily="18" charset="0"/>
                                            <a:ea typeface="Cambria Math" panose="02040503050406030204" pitchFamily="18" charset="0"/>
                                          </a:rPr>
                                          <m:t>𝑁</m:t>
                                        </m:r>
                                      </m:e>
                                      <m:sub>
                                        <m:r>
                                          <a:rPr lang="en-US" sz="1800">
                                            <a:solidFill>
                                              <a:schemeClr val="tx1"/>
                                            </a:solidFill>
                                            <a:effectLst/>
                                            <a:latin typeface="Cambria Math" panose="02040503050406030204" pitchFamily="18" charset="0"/>
                                            <a:ea typeface="Cambria Math" panose="02040503050406030204" pitchFamily="18" charset="0"/>
                                          </a:rPr>
                                          <m:t>𝑝</m:t>
                                        </m:r>
                                      </m:sub>
                                    </m:sSub>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𝑆</m:t>
                                    </m:r>
                                  </m:e>
                                </m:d>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𝐸𝑇𝑋</m:t>
                                </m:r>
                                <m:d>
                                  <m:dPr>
                                    <m:ctrlPr>
                                      <a:rPr lang="en-GB" sz="1800" i="1">
                                        <a:solidFill>
                                          <a:schemeClr val="tx1"/>
                                        </a:solidFill>
                                        <a:effectLst/>
                                        <a:latin typeface="Cambria Math" panose="02040503050406030204" pitchFamily="18" charset="0"/>
                                        <a:ea typeface="Cambria Math" panose="02040503050406030204" pitchFamily="18" charset="0"/>
                                      </a:rPr>
                                    </m:ctrlPr>
                                  </m:dPr>
                                  <m:e>
                                    <m:r>
                                      <a:rPr lang="en-US" sz="1800">
                                        <a:solidFill>
                                          <a:schemeClr val="tx1"/>
                                        </a:solidFill>
                                        <a:effectLst/>
                                        <a:latin typeface="Cambria Math" panose="02040503050406030204" pitchFamily="18" charset="0"/>
                                        <a:ea typeface="Cambria Math" panose="02040503050406030204" pitchFamily="18" charset="0"/>
                                      </a:rPr>
                                      <m:t>𝑁</m:t>
                                    </m:r>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𝑃</m:t>
                                    </m:r>
                                  </m:e>
                                </m:d>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𝐾</m:t>
                                </m:r>
                                <m:r>
                                  <a:rPr lang="en-US" sz="1800">
                                    <a:solidFill>
                                      <a:schemeClr val="tx1"/>
                                    </a:solidFill>
                                    <a:effectLst/>
                                    <a:latin typeface="Cambria Math" panose="02040503050406030204" pitchFamily="18" charset="0"/>
                                    <a:ea typeface="Cambria Math" panose="02040503050406030204" pitchFamily="18" charset="0"/>
                                  </a:rPr>
                                  <m:t>∗</m:t>
                                </m:r>
                                <m:f>
                                  <m:fPr>
                                    <m:ctrlPr>
                                      <a:rPr lang="en-GB" sz="1800" i="1" smtClean="0">
                                        <a:solidFill>
                                          <a:schemeClr val="tx1"/>
                                        </a:solidFill>
                                        <a:effectLst/>
                                        <a:latin typeface="Cambria Math" panose="02040503050406030204" pitchFamily="18" charset="0"/>
                                        <a:ea typeface="Cambria Math" panose="02040503050406030204" pitchFamily="18" charset="0"/>
                                      </a:rPr>
                                    </m:ctrlPr>
                                  </m:fPr>
                                  <m:num>
                                    <m:r>
                                      <a:rPr lang="en-US" sz="1800">
                                        <a:solidFill>
                                          <a:schemeClr val="tx1"/>
                                        </a:solidFill>
                                        <a:effectLst/>
                                        <a:latin typeface="Cambria Math" panose="02040503050406030204" pitchFamily="18" charset="0"/>
                                        <a:ea typeface="Cambria Math" panose="02040503050406030204" pitchFamily="18" charset="0"/>
                                      </a:rPr>
                                      <m:t>𝐸𝐸</m:t>
                                    </m:r>
                                  </m:num>
                                  <m:den>
                                    <m:r>
                                      <a:rPr lang="en-US" sz="1800">
                                        <a:solidFill>
                                          <a:schemeClr val="tx1"/>
                                        </a:solidFill>
                                        <a:effectLst/>
                                        <a:latin typeface="Cambria Math" panose="02040503050406030204" pitchFamily="18" charset="0"/>
                                        <a:ea typeface="Cambria Math" panose="02040503050406030204" pitchFamily="18" charset="0"/>
                                      </a:rPr>
                                      <m:t>𝑀𝑎𝑥</m:t>
                                    </m:r>
                                    <m:r>
                                      <a:rPr lang="en-US" sz="1800">
                                        <a:solidFill>
                                          <a:schemeClr val="tx1"/>
                                        </a:solidFill>
                                        <a:effectLst/>
                                        <a:latin typeface="Cambria Math" panose="02040503050406030204" pitchFamily="18" charset="0"/>
                                        <a:ea typeface="Cambria Math" panose="02040503050406030204" pitchFamily="18" charset="0"/>
                                      </a:rPr>
                                      <m:t> </m:t>
                                    </m:r>
                                    <m:r>
                                      <a:rPr lang="en-US" sz="1800">
                                        <a:solidFill>
                                          <a:schemeClr val="tx1"/>
                                        </a:solidFill>
                                        <a:effectLst/>
                                        <a:latin typeface="Cambria Math" panose="02040503050406030204" pitchFamily="18" charset="0"/>
                                        <a:ea typeface="Cambria Math" panose="02040503050406030204" pitchFamily="18" charset="0"/>
                                      </a:rPr>
                                      <m:t>𝐸𝑛𝑒𝑟𝑔𝑦</m:t>
                                    </m:r>
                                  </m:den>
                                </m:f>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𝑝𝑎𝑡h𝑐𝑜𝑠𝑡</m:t>
                                </m:r>
                                <m:d>
                                  <m:dPr>
                                    <m:ctrlPr>
                                      <a:rPr lang="en-GB" sz="1800" i="1">
                                        <a:solidFill>
                                          <a:schemeClr val="tx1"/>
                                        </a:solidFill>
                                        <a:effectLst/>
                                        <a:latin typeface="Cambria Math" panose="02040503050406030204" pitchFamily="18" charset="0"/>
                                        <a:ea typeface="Cambria Math" panose="02040503050406030204" pitchFamily="18" charset="0"/>
                                      </a:rPr>
                                    </m:ctrlPr>
                                  </m:dPr>
                                  <m:e>
                                    <m:r>
                                      <a:rPr lang="en-US" sz="1800">
                                        <a:solidFill>
                                          <a:schemeClr val="tx1"/>
                                        </a:solidFill>
                                        <a:effectLst/>
                                        <a:latin typeface="Cambria Math" panose="02040503050406030204" pitchFamily="18" charset="0"/>
                                        <a:ea typeface="Cambria Math" panose="02040503050406030204" pitchFamily="18" charset="0"/>
                                      </a:rPr>
                                      <m:t>𝑃</m:t>
                                    </m:r>
                                    <m:r>
                                      <a:rPr lang="en-US" sz="1800">
                                        <a:solidFill>
                                          <a:schemeClr val="tx1"/>
                                        </a:solidFill>
                                        <a:effectLst/>
                                        <a:latin typeface="Cambria Math" panose="02040503050406030204" pitchFamily="18" charset="0"/>
                                        <a:ea typeface="Cambria Math" panose="02040503050406030204" pitchFamily="18" charset="0"/>
                                      </a:rPr>
                                      <m:t>,</m:t>
                                    </m:r>
                                    <m:r>
                                      <a:rPr lang="en-US" sz="1800">
                                        <a:solidFill>
                                          <a:schemeClr val="tx1"/>
                                        </a:solidFill>
                                        <a:effectLst/>
                                        <a:latin typeface="Cambria Math" panose="02040503050406030204" pitchFamily="18" charset="0"/>
                                        <a:ea typeface="Cambria Math" panose="02040503050406030204" pitchFamily="18" charset="0"/>
                                      </a:rPr>
                                      <m:t>𝑆</m:t>
                                    </m:r>
                                  </m:e>
                                </m:d>
                              </m:oMath>
                            </m:oMathPara>
                          </a14:m>
                          <a:endParaRPr lang="en-GB" sz="18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oFill/>
                      </a:tcPr>
                    </a:tc>
                    <a:tc>
                      <a:txBody>
                        <a:bodyPr/>
                        <a:lstStyle/>
                        <a:p>
                          <a:pPr algn="ctr">
                            <a:spcBef>
                              <a:spcPts val="300"/>
                            </a:spcBef>
                            <a:spcAft>
                              <a:spcPts val="1000"/>
                            </a:spcAft>
                          </a:pPr>
                          <a:r>
                            <a:rPr lang="en-US" sz="1800" b="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(3.3)</a:t>
                          </a:r>
                          <a:endParaRPr lang="en-GB" sz="1800" b="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637274887"/>
                      </a:ext>
                    </a:extLst>
                  </a:tr>
                </a:tbl>
              </a:graphicData>
            </a:graphic>
          </p:graphicFrame>
        </mc:Choice>
        <mc:Fallback xmlns="">
          <p:graphicFrame>
            <p:nvGraphicFramePr>
              <p:cNvPr id="7" name="Table 6">
                <a:extLst>
                  <a:ext uri="{FF2B5EF4-FFF2-40B4-BE49-F238E27FC236}">
                    <a16:creationId xmlns:a16="http://schemas.microsoft.com/office/drawing/2014/main" id="{3D328864-5DDB-F1C0-A86D-626DB9A363E2}"/>
                  </a:ext>
                </a:extLst>
              </p:cNvPr>
              <p:cNvGraphicFramePr>
                <a:graphicFrameLocks noGrp="1"/>
              </p:cNvGraphicFramePr>
              <p:nvPr>
                <p:extLst>
                  <p:ext uri="{D42A27DB-BD31-4B8C-83A1-F6EECF244321}">
                    <p14:modId xmlns:p14="http://schemas.microsoft.com/office/powerpoint/2010/main" val="1103747171"/>
                  </p:ext>
                </p:extLst>
              </p:nvPr>
            </p:nvGraphicFramePr>
            <p:xfrm>
              <a:off x="250299" y="1381510"/>
              <a:ext cx="9113048" cy="617855"/>
            </p:xfrm>
            <a:graphic>
              <a:graphicData uri="http://schemas.openxmlformats.org/drawingml/2006/table">
                <a:tbl>
                  <a:tblPr firstRow="1" firstCol="1" bandRow="1">
                    <a:tableStyleId>{5C22544A-7EE6-4342-B048-85BDC9FD1C3A}</a:tableStyleId>
                  </a:tblPr>
                  <a:tblGrid>
                    <a:gridCol w="7578013">
                      <a:extLst>
                        <a:ext uri="{9D8B030D-6E8A-4147-A177-3AD203B41FA5}">
                          <a16:colId xmlns:a16="http://schemas.microsoft.com/office/drawing/2014/main" val="2563872812"/>
                        </a:ext>
                      </a:extLst>
                    </a:gridCol>
                    <a:gridCol w="1535035">
                      <a:extLst>
                        <a:ext uri="{9D8B030D-6E8A-4147-A177-3AD203B41FA5}">
                          <a16:colId xmlns:a16="http://schemas.microsoft.com/office/drawing/2014/main" val="3254317003"/>
                        </a:ext>
                      </a:extLst>
                    </a:gridCol>
                  </a:tblGrid>
                  <a:tr h="617855">
                    <a:tc>
                      <a:txBody>
                        <a:bodyPr/>
                        <a:lstStyle/>
                        <a:p>
                          <a:endParaRPr lang="en-US"/>
                        </a:p>
                      </a:txBody>
                      <a:tcPr marL="68580" marR="68580" marT="0" marB="0">
                        <a:blipFill>
                          <a:blip r:embed="rId2"/>
                          <a:stretch>
                            <a:fillRect l="-80" t="-12745" r="-20676" b="-4902"/>
                          </a:stretch>
                        </a:blipFill>
                      </a:tcPr>
                    </a:tc>
                    <a:tc>
                      <a:txBody>
                        <a:bodyPr/>
                        <a:lstStyle/>
                        <a:p>
                          <a:pPr algn="ctr">
                            <a:spcBef>
                              <a:spcPts val="300"/>
                            </a:spcBef>
                            <a:spcAft>
                              <a:spcPts val="1000"/>
                            </a:spcAft>
                          </a:pPr>
                          <a:r>
                            <a:rPr lang="en-US" sz="1800" b="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(3.3)</a:t>
                          </a:r>
                          <a:endParaRPr lang="en-GB" sz="1800" b="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637274887"/>
                      </a:ext>
                    </a:extLst>
                  </a:tr>
                </a:tbl>
              </a:graphicData>
            </a:graphic>
          </p:graphicFrame>
        </mc:Fallback>
      </mc:AlternateContent>
      <p:sp>
        <p:nvSpPr>
          <p:cNvPr id="9" name="TextBox 8">
            <a:extLst>
              <a:ext uri="{FF2B5EF4-FFF2-40B4-BE49-F238E27FC236}">
                <a16:creationId xmlns:a16="http://schemas.microsoft.com/office/drawing/2014/main" id="{DBFC4A68-C903-DD5D-EB12-B07D1FED93CA}"/>
              </a:ext>
            </a:extLst>
          </p:cNvPr>
          <p:cNvSpPr txBox="1"/>
          <p:nvPr/>
        </p:nvSpPr>
        <p:spPr>
          <a:xfrm>
            <a:off x="234822" y="2039021"/>
            <a:ext cx="8288076" cy="707886"/>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b. </a:t>
            </a:r>
            <a:r>
              <a:rPr lang="en-US" sz="2000">
                <a:solidFill>
                  <a:srgbClr val="000000"/>
                </a:solidFill>
                <a:effectLst/>
                <a:latin typeface="Times New Roman" panose="02020603050405020304" pitchFamily="18" charset="0"/>
              </a:rPr>
              <a:t>Thuật toán RPL cải tiến dựa trên Radio Duty Cycle [2] (ETX-RDC)</a:t>
            </a:r>
          </a:p>
          <a:p>
            <a:pPr marL="0" indent="0">
              <a:buNone/>
            </a:pPr>
            <a:endParaRPr 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58E2219-8B28-157B-6C4B-1622B5FEE11C}"/>
                  </a:ext>
                </a:extLst>
              </p:cNvPr>
              <p:cNvGraphicFramePr>
                <a:graphicFrameLocks noGrp="1"/>
              </p:cNvGraphicFramePr>
              <p:nvPr>
                <p:extLst>
                  <p:ext uri="{D42A27DB-BD31-4B8C-83A1-F6EECF244321}">
                    <p14:modId xmlns:p14="http://schemas.microsoft.com/office/powerpoint/2010/main" val="804301809"/>
                  </p:ext>
                </p:extLst>
              </p:nvPr>
            </p:nvGraphicFramePr>
            <p:xfrm>
              <a:off x="899559" y="2796837"/>
              <a:ext cx="7033768" cy="562420"/>
            </p:xfrm>
            <a:graphic>
              <a:graphicData uri="http://schemas.openxmlformats.org/drawingml/2006/table">
                <a:tbl>
                  <a:tblPr firstRow="1" firstCol="1" bandRow="1">
                    <a:tableStyleId>{5C22544A-7EE6-4342-B048-85BDC9FD1C3A}</a:tableStyleId>
                  </a:tblPr>
                  <a:tblGrid>
                    <a:gridCol w="1170086">
                      <a:extLst>
                        <a:ext uri="{9D8B030D-6E8A-4147-A177-3AD203B41FA5}">
                          <a16:colId xmlns:a16="http://schemas.microsoft.com/office/drawing/2014/main" val="3493068295"/>
                        </a:ext>
                      </a:extLst>
                    </a:gridCol>
                    <a:gridCol w="4577663">
                      <a:extLst>
                        <a:ext uri="{9D8B030D-6E8A-4147-A177-3AD203B41FA5}">
                          <a16:colId xmlns:a16="http://schemas.microsoft.com/office/drawing/2014/main" val="1640027017"/>
                        </a:ext>
                      </a:extLst>
                    </a:gridCol>
                    <a:gridCol w="1286019">
                      <a:extLst>
                        <a:ext uri="{9D8B030D-6E8A-4147-A177-3AD203B41FA5}">
                          <a16:colId xmlns:a16="http://schemas.microsoft.com/office/drawing/2014/main" val="879160795"/>
                        </a:ext>
                      </a:extLst>
                    </a:gridCol>
                  </a:tblGrid>
                  <a:tr h="0">
                    <a:tc>
                      <a:txBody>
                        <a:bodyPr/>
                        <a:lstStyle/>
                        <a:p>
                          <a:pPr algn="just">
                            <a:lnSpc>
                              <a:spcPct val="110000"/>
                            </a:lnSpc>
                            <a:spcBef>
                              <a:spcPts val="300"/>
                            </a:spcBef>
                          </a:pPr>
                          <a:r>
                            <a:rPr lang="en-US" sz="2000">
                              <a:solidFill>
                                <a:schemeClr val="tx1"/>
                              </a:solidFill>
                              <a:effectLst/>
                            </a:rPr>
                            <a:t> </a:t>
                          </a:r>
                          <a:endParaRPr lang="en-GB" sz="2000">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tc>
                      <a:txBody>
                        <a:bodyPr/>
                        <a:lstStyle/>
                        <a:p>
                          <a:pPr algn="just">
                            <a:lnSpc>
                              <a:spcPct val="110000"/>
                            </a:lnSpc>
                            <a:spcBef>
                              <a:spcPts val="300"/>
                            </a:spcBef>
                          </a:pPr>
                          <a14:m>
                            <m:oMath xmlns:m="http://schemas.openxmlformats.org/officeDocument/2006/math">
                              <m:r>
                                <a:rPr lang="en-US" sz="2000" smtClean="0">
                                  <a:solidFill>
                                    <a:schemeClr val="tx1"/>
                                  </a:solidFill>
                                  <a:effectLst/>
                                  <a:latin typeface="Cambria Math" panose="02040503050406030204" pitchFamily="18" charset="0"/>
                                </a:rPr>
                                <m:t>𝐸𝐸</m:t>
                              </m:r>
                              <m:r>
                                <a:rPr lang="en-US" sz="2000" smtClean="0">
                                  <a:solidFill>
                                    <a:schemeClr val="tx1"/>
                                  </a:solidFill>
                                  <a:effectLst/>
                                  <a:latin typeface="Cambria Math" panose="02040503050406030204" pitchFamily="18" charset="0"/>
                                </a:rPr>
                                <m:t>=</m:t>
                              </m:r>
                              <m:f>
                                <m:fPr>
                                  <m:ctrlPr>
                                    <a:rPr lang="en-GB" sz="2000" i="1">
                                      <a:solidFill>
                                        <a:schemeClr val="tx1"/>
                                      </a:solidFill>
                                      <a:effectLst/>
                                      <a:latin typeface="Cambria Math" panose="02040503050406030204" pitchFamily="18" charset="0"/>
                                    </a:rPr>
                                  </m:ctrlPr>
                                </m:fPr>
                                <m:num>
                                  <m:r>
                                    <a:rPr lang="en-US" sz="2000">
                                      <a:solidFill>
                                        <a:schemeClr val="tx1"/>
                                      </a:solidFill>
                                      <a:effectLst/>
                                      <a:latin typeface="Cambria Math" panose="02040503050406030204" pitchFamily="18" charset="0"/>
                                    </a:rPr>
                                    <m:t>𝑅𝑎𝑑𝑖𝑜</m:t>
                                  </m:r>
                                  <m:r>
                                    <a:rPr lang="en-US" sz="2000">
                                      <a:solidFill>
                                        <a:schemeClr val="tx1"/>
                                      </a:solidFill>
                                      <a:effectLst/>
                                      <a:latin typeface="Cambria Math" panose="02040503050406030204" pitchFamily="18" charset="0"/>
                                    </a:rPr>
                                    <m:t> </m:t>
                                  </m:r>
                                  <m:r>
                                    <a:rPr lang="en-US" sz="2000">
                                      <a:solidFill>
                                        <a:schemeClr val="tx1"/>
                                      </a:solidFill>
                                      <a:effectLst/>
                                      <a:latin typeface="Cambria Math" panose="02040503050406030204" pitchFamily="18" charset="0"/>
                                    </a:rPr>
                                    <m:t>𝑡𝑖𝑚𝑒</m:t>
                                  </m:r>
                                </m:num>
                                <m:den>
                                  <m:r>
                                    <a:rPr lang="en-US" sz="2000">
                                      <a:solidFill>
                                        <a:schemeClr val="tx1"/>
                                      </a:solidFill>
                                      <a:effectLst/>
                                      <a:latin typeface="Cambria Math" panose="02040503050406030204" pitchFamily="18" charset="0"/>
                                    </a:rPr>
                                    <m:t>𝑐𝑝𝑢</m:t>
                                  </m:r>
                                  <m:r>
                                    <a:rPr lang="en-US" sz="2000">
                                      <a:solidFill>
                                        <a:schemeClr val="tx1"/>
                                      </a:solidFill>
                                      <a:effectLst/>
                                      <a:latin typeface="Cambria Math" panose="02040503050406030204" pitchFamily="18" charset="0"/>
                                    </a:rPr>
                                    <m:t> </m:t>
                                  </m:r>
                                  <m:r>
                                    <a:rPr lang="en-US" sz="2000">
                                      <a:solidFill>
                                        <a:schemeClr val="tx1"/>
                                      </a:solidFill>
                                      <a:effectLst/>
                                      <a:latin typeface="Cambria Math" panose="02040503050406030204" pitchFamily="18" charset="0"/>
                                    </a:rPr>
                                    <m:t>𝑡𝑖𝑚𝑒</m:t>
                                  </m:r>
                                </m:den>
                              </m:f>
                              <m:r>
                                <a:rPr lang="en-US" sz="2000">
                                  <a:solidFill>
                                    <a:schemeClr val="tx1"/>
                                  </a:solidFill>
                                  <a:effectLst/>
                                  <a:latin typeface="Cambria Math" panose="02040503050406030204" pitchFamily="18" charset="0"/>
                                </a:rPr>
                                <m:t>100%=</m:t>
                              </m:r>
                              <m:f>
                                <m:fPr>
                                  <m:ctrlPr>
                                    <a:rPr lang="en-GB" sz="2000" i="1">
                                      <a:solidFill>
                                        <a:schemeClr val="tx1"/>
                                      </a:solidFill>
                                      <a:effectLst/>
                                      <a:latin typeface="Cambria Math" panose="02040503050406030204" pitchFamily="18" charset="0"/>
                                    </a:rPr>
                                  </m:ctrlPr>
                                </m:fPr>
                                <m:num>
                                  <m:sSub>
                                    <m:sSubPr>
                                      <m:ctrlPr>
                                        <a:rPr lang="en-GB" sz="2000" i="1">
                                          <a:solidFill>
                                            <a:schemeClr val="tx1"/>
                                          </a:solidFill>
                                          <a:effectLst/>
                                          <a:latin typeface="Cambria Math" panose="02040503050406030204" pitchFamily="18" charset="0"/>
                                        </a:rPr>
                                      </m:ctrlPr>
                                    </m:sSubPr>
                                    <m:e>
                                      <m:r>
                                        <a:rPr lang="en-US" sz="2000">
                                          <a:solidFill>
                                            <a:schemeClr val="tx1"/>
                                          </a:solidFill>
                                          <a:effectLst/>
                                          <a:latin typeface="Cambria Math" panose="02040503050406030204" pitchFamily="18" charset="0"/>
                                        </a:rPr>
                                        <m:t>𝑡</m:t>
                                      </m:r>
                                    </m:e>
                                    <m:sub>
                                      <m:r>
                                        <a:rPr lang="en-US" sz="2000">
                                          <a:solidFill>
                                            <a:schemeClr val="tx1"/>
                                          </a:solidFill>
                                          <a:effectLst/>
                                          <a:latin typeface="Cambria Math" panose="02040503050406030204" pitchFamily="18" charset="0"/>
                                        </a:rPr>
                                        <m:t>𝑡𝑥</m:t>
                                      </m:r>
                                    </m:sub>
                                  </m:sSub>
                                  <m:r>
                                    <a:rPr lang="en-US" sz="2000">
                                      <a:solidFill>
                                        <a:schemeClr val="tx1"/>
                                      </a:solidFill>
                                      <a:effectLst/>
                                      <a:latin typeface="Cambria Math" panose="02040503050406030204" pitchFamily="18" charset="0"/>
                                    </a:rPr>
                                    <m:t>+</m:t>
                                  </m:r>
                                  <m:sSub>
                                    <m:sSubPr>
                                      <m:ctrlPr>
                                        <a:rPr lang="en-GB" sz="2000" i="1">
                                          <a:solidFill>
                                            <a:schemeClr val="tx1"/>
                                          </a:solidFill>
                                          <a:effectLst/>
                                          <a:latin typeface="Cambria Math" panose="02040503050406030204" pitchFamily="18" charset="0"/>
                                        </a:rPr>
                                      </m:ctrlPr>
                                    </m:sSubPr>
                                    <m:e>
                                      <m:r>
                                        <a:rPr lang="en-US" sz="2000">
                                          <a:solidFill>
                                            <a:schemeClr val="tx1"/>
                                          </a:solidFill>
                                          <a:effectLst/>
                                          <a:latin typeface="Cambria Math" panose="02040503050406030204" pitchFamily="18" charset="0"/>
                                        </a:rPr>
                                        <m:t>𝑡</m:t>
                                      </m:r>
                                    </m:e>
                                    <m:sub>
                                      <m:r>
                                        <a:rPr lang="en-US" sz="2000">
                                          <a:solidFill>
                                            <a:schemeClr val="tx1"/>
                                          </a:solidFill>
                                          <a:effectLst/>
                                          <a:latin typeface="Cambria Math" panose="02040503050406030204" pitchFamily="18" charset="0"/>
                                        </a:rPr>
                                        <m:t>𝑟𝑥</m:t>
                                      </m:r>
                                    </m:sub>
                                  </m:sSub>
                                </m:num>
                                <m:den>
                                  <m:sSub>
                                    <m:sSubPr>
                                      <m:ctrlPr>
                                        <a:rPr lang="en-GB" sz="2000" i="1">
                                          <a:solidFill>
                                            <a:schemeClr val="tx1"/>
                                          </a:solidFill>
                                          <a:effectLst/>
                                          <a:latin typeface="Cambria Math" panose="02040503050406030204" pitchFamily="18" charset="0"/>
                                        </a:rPr>
                                      </m:ctrlPr>
                                    </m:sSubPr>
                                    <m:e>
                                      <m:r>
                                        <a:rPr lang="en-US" sz="2000">
                                          <a:solidFill>
                                            <a:schemeClr val="tx1"/>
                                          </a:solidFill>
                                          <a:effectLst/>
                                          <a:latin typeface="Cambria Math" panose="02040503050406030204" pitchFamily="18" charset="0"/>
                                        </a:rPr>
                                        <m:t>𝑡</m:t>
                                      </m:r>
                                    </m:e>
                                    <m:sub>
                                      <m:r>
                                        <a:rPr lang="en-US" sz="2000">
                                          <a:solidFill>
                                            <a:schemeClr val="tx1"/>
                                          </a:solidFill>
                                          <a:effectLst/>
                                          <a:latin typeface="Cambria Math" panose="02040503050406030204" pitchFamily="18" charset="0"/>
                                        </a:rPr>
                                        <m:t>𝑐𝑝𝑢</m:t>
                                      </m:r>
                                    </m:sub>
                                  </m:sSub>
                                </m:den>
                              </m:f>
                              <m:r>
                                <a:rPr lang="en-US" sz="2000">
                                  <a:solidFill>
                                    <a:schemeClr val="tx1"/>
                                  </a:solidFill>
                                  <a:effectLst/>
                                  <a:latin typeface="Cambria Math" panose="02040503050406030204" pitchFamily="18" charset="0"/>
                                </a:rPr>
                                <m:t>100%</m:t>
                              </m:r>
                            </m:oMath>
                          </a14:m>
                          <a:r>
                            <a:rPr lang="en-US" sz="2000">
                              <a:solidFill>
                                <a:schemeClr val="tx1"/>
                              </a:solidFill>
                              <a:effectLst/>
                            </a:rPr>
                            <a:t>  </a:t>
                          </a:r>
                          <a:endParaRPr lang="en-GB" sz="2000">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tc>
                      <a:txBody>
                        <a:bodyPr/>
                        <a:lstStyle/>
                        <a:p>
                          <a:pPr algn="ctr">
                            <a:spcBef>
                              <a:spcPts val="300"/>
                            </a:spcBef>
                            <a:spcAft>
                              <a:spcPts val="1000"/>
                            </a:spcAft>
                          </a:pPr>
                          <a:r>
                            <a:rPr lang="en-US" sz="2000" b="0">
                              <a:solidFill>
                                <a:schemeClr val="tx1"/>
                              </a:solidFill>
                              <a:effectLst/>
                            </a:rPr>
                            <a:t>(3.5)</a:t>
                          </a:r>
                          <a:endParaRPr lang="en-GB" sz="2000" b="0" i="1">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extLst>
                      <a:ext uri="{0D108BD9-81ED-4DB2-BD59-A6C34878D82A}">
                        <a16:rowId xmlns:a16="http://schemas.microsoft.com/office/drawing/2014/main" val="826417923"/>
                      </a:ext>
                    </a:extLst>
                  </a:tr>
                </a:tbl>
              </a:graphicData>
            </a:graphic>
          </p:graphicFrame>
        </mc:Choice>
        <mc:Fallback xmlns="">
          <p:graphicFrame>
            <p:nvGraphicFramePr>
              <p:cNvPr id="10" name="Table 9">
                <a:extLst>
                  <a:ext uri="{FF2B5EF4-FFF2-40B4-BE49-F238E27FC236}">
                    <a16:creationId xmlns:a16="http://schemas.microsoft.com/office/drawing/2014/main" id="{F58E2219-8B28-157B-6C4B-1622B5FEE11C}"/>
                  </a:ext>
                </a:extLst>
              </p:cNvPr>
              <p:cNvGraphicFramePr>
                <a:graphicFrameLocks noGrp="1"/>
              </p:cNvGraphicFramePr>
              <p:nvPr>
                <p:extLst>
                  <p:ext uri="{D42A27DB-BD31-4B8C-83A1-F6EECF244321}">
                    <p14:modId xmlns:p14="http://schemas.microsoft.com/office/powerpoint/2010/main" val="804301809"/>
                  </p:ext>
                </p:extLst>
              </p:nvPr>
            </p:nvGraphicFramePr>
            <p:xfrm>
              <a:off x="899559" y="2796837"/>
              <a:ext cx="7033768" cy="562420"/>
            </p:xfrm>
            <a:graphic>
              <a:graphicData uri="http://schemas.openxmlformats.org/drawingml/2006/table">
                <a:tbl>
                  <a:tblPr firstRow="1" firstCol="1" bandRow="1">
                    <a:tableStyleId>{5C22544A-7EE6-4342-B048-85BDC9FD1C3A}</a:tableStyleId>
                  </a:tblPr>
                  <a:tblGrid>
                    <a:gridCol w="1170086">
                      <a:extLst>
                        <a:ext uri="{9D8B030D-6E8A-4147-A177-3AD203B41FA5}">
                          <a16:colId xmlns:a16="http://schemas.microsoft.com/office/drawing/2014/main" val="3493068295"/>
                        </a:ext>
                      </a:extLst>
                    </a:gridCol>
                    <a:gridCol w="4577663">
                      <a:extLst>
                        <a:ext uri="{9D8B030D-6E8A-4147-A177-3AD203B41FA5}">
                          <a16:colId xmlns:a16="http://schemas.microsoft.com/office/drawing/2014/main" val="1640027017"/>
                        </a:ext>
                      </a:extLst>
                    </a:gridCol>
                    <a:gridCol w="1286019">
                      <a:extLst>
                        <a:ext uri="{9D8B030D-6E8A-4147-A177-3AD203B41FA5}">
                          <a16:colId xmlns:a16="http://schemas.microsoft.com/office/drawing/2014/main" val="879160795"/>
                        </a:ext>
                      </a:extLst>
                    </a:gridCol>
                  </a:tblGrid>
                  <a:tr h="562420">
                    <a:tc>
                      <a:txBody>
                        <a:bodyPr/>
                        <a:lstStyle/>
                        <a:p>
                          <a:pPr algn="just">
                            <a:lnSpc>
                              <a:spcPct val="110000"/>
                            </a:lnSpc>
                            <a:spcBef>
                              <a:spcPts val="300"/>
                            </a:spcBef>
                          </a:pPr>
                          <a:r>
                            <a:rPr lang="en-US" sz="2000">
                              <a:solidFill>
                                <a:schemeClr val="tx1"/>
                              </a:solidFill>
                              <a:effectLst/>
                            </a:rPr>
                            <a:t> </a:t>
                          </a:r>
                          <a:endParaRPr lang="en-GB" sz="2000">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tc>
                      <a:txBody>
                        <a:bodyPr/>
                        <a:lstStyle/>
                        <a:p>
                          <a:endParaRPr lang="en-US"/>
                        </a:p>
                      </a:txBody>
                      <a:tcPr marL="68580" marR="68580" marT="0" marB="0">
                        <a:blipFill>
                          <a:blip r:embed="rId3"/>
                          <a:stretch>
                            <a:fillRect l="-25665" t="-12766" r="-28590" b="-4255"/>
                          </a:stretch>
                        </a:blipFill>
                      </a:tcPr>
                    </a:tc>
                    <a:tc>
                      <a:txBody>
                        <a:bodyPr/>
                        <a:lstStyle/>
                        <a:p>
                          <a:pPr algn="ctr">
                            <a:spcBef>
                              <a:spcPts val="300"/>
                            </a:spcBef>
                            <a:spcAft>
                              <a:spcPts val="1000"/>
                            </a:spcAft>
                          </a:pPr>
                          <a:r>
                            <a:rPr lang="en-US" sz="2000" b="0">
                              <a:solidFill>
                                <a:schemeClr val="tx1"/>
                              </a:solidFill>
                              <a:effectLst/>
                            </a:rPr>
                            <a:t>(3.5)</a:t>
                          </a:r>
                          <a:endParaRPr lang="en-GB" sz="2000" b="0" i="1">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extLst>
                      <a:ext uri="{0D108BD9-81ED-4DB2-BD59-A6C34878D82A}">
                        <a16:rowId xmlns:a16="http://schemas.microsoft.com/office/drawing/2014/main" val="8264179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30BC4C69-D5F0-9260-94E3-89A86CC62188}"/>
                  </a:ext>
                </a:extLst>
              </p:cNvPr>
              <p:cNvGraphicFramePr>
                <a:graphicFrameLocks noGrp="1"/>
              </p:cNvGraphicFramePr>
              <p:nvPr>
                <p:extLst>
                  <p:ext uri="{D42A27DB-BD31-4B8C-83A1-F6EECF244321}">
                    <p14:modId xmlns:p14="http://schemas.microsoft.com/office/powerpoint/2010/main" val="3120479073"/>
                  </p:ext>
                </p:extLst>
              </p:nvPr>
            </p:nvGraphicFramePr>
            <p:xfrm>
              <a:off x="250299" y="3517658"/>
              <a:ext cx="8810448" cy="740093"/>
            </p:xfrm>
            <a:graphic>
              <a:graphicData uri="http://schemas.openxmlformats.org/drawingml/2006/table">
                <a:tbl>
                  <a:tblPr firstRow="1" firstCol="1" bandRow="1">
                    <a:tableStyleId>{5C22544A-7EE6-4342-B048-85BDC9FD1C3A}</a:tableStyleId>
                  </a:tblPr>
                  <a:tblGrid>
                    <a:gridCol w="6878146">
                      <a:extLst>
                        <a:ext uri="{9D8B030D-6E8A-4147-A177-3AD203B41FA5}">
                          <a16:colId xmlns:a16="http://schemas.microsoft.com/office/drawing/2014/main" val="1778700398"/>
                        </a:ext>
                      </a:extLst>
                    </a:gridCol>
                    <a:gridCol w="1932302">
                      <a:extLst>
                        <a:ext uri="{9D8B030D-6E8A-4147-A177-3AD203B41FA5}">
                          <a16:colId xmlns:a16="http://schemas.microsoft.com/office/drawing/2014/main" val="1891019008"/>
                        </a:ext>
                      </a:extLst>
                    </a:gridCol>
                  </a:tblGrid>
                  <a:tr h="0">
                    <a:tc>
                      <a:txBody>
                        <a:bodyPr/>
                        <a:lstStyle/>
                        <a:p>
                          <a:pPr algn="just">
                            <a:lnSpc>
                              <a:spcPct val="110000"/>
                            </a:lnSpc>
                            <a:spcBef>
                              <a:spcPts val="300"/>
                            </a:spcBef>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rPr>
                                  <m:t>𝑝𝑎𝑡h𝑐𝑜𝑠𝑡</m:t>
                                </m:r>
                                <m:d>
                                  <m:dPr>
                                    <m:ctrlPr>
                                      <a:rPr lang="en-GB" sz="2000" i="1">
                                        <a:solidFill>
                                          <a:schemeClr val="tx1"/>
                                        </a:solidFill>
                                        <a:effectLst/>
                                        <a:latin typeface="Cambria Math" panose="02040503050406030204" pitchFamily="18" charset="0"/>
                                      </a:rPr>
                                    </m:ctrlPr>
                                  </m:dPr>
                                  <m:e>
                                    <m:sSub>
                                      <m:sSubPr>
                                        <m:ctrlPr>
                                          <a:rPr lang="en-GB" sz="2000" i="1">
                                            <a:solidFill>
                                              <a:schemeClr val="tx1"/>
                                            </a:solidFill>
                                            <a:effectLst/>
                                            <a:latin typeface="Cambria Math" panose="02040503050406030204" pitchFamily="18" charset="0"/>
                                          </a:rPr>
                                        </m:ctrlPr>
                                      </m:sSubPr>
                                      <m:e>
                                        <m:r>
                                          <a:rPr lang="en-US" sz="2000">
                                            <a:solidFill>
                                              <a:schemeClr val="tx1"/>
                                            </a:solidFill>
                                            <a:effectLst/>
                                            <a:latin typeface="Cambria Math" panose="02040503050406030204" pitchFamily="18" charset="0"/>
                                          </a:rPr>
                                          <m:t>𝑁</m:t>
                                        </m:r>
                                      </m:e>
                                      <m:sub>
                                        <m:r>
                                          <a:rPr lang="en-US" sz="2000">
                                            <a:solidFill>
                                              <a:schemeClr val="tx1"/>
                                            </a:solidFill>
                                            <a:effectLst/>
                                            <a:latin typeface="Cambria Math" panose="02040503050406030204" pitchFamily="18" charset="0"/>
                                          </a:rPr>
                                          <m:t>𝑝</m:t>
                                        </m:r>
                                      </m:sub>
                                    </m:sSub>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𝑆</m:t>
                                    </m:r>
                                  </m:e>
                                </m:d>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𝐸𝑇𝑋</m:t>
                                </m:r>
                                <m:d>
                                  <m:dPr>
                                    <m:ctrlPr>
                                      <a:rPr lang="en-GB" sz="2000" i="1">
                                        <a:solidFill>
                                          <a:schemeClr val="tx1"/>
                                        </a:solidFill>
                                        <a:effectLst/>
                                        <a:latin typeface="Cambria Math" panose="02040503050406030204" pitchFamily="18" charset="0"/>
                                      </a:rPr>
                                    </m:ctrlPr>
                                  </m:dPr>
                                  <m:e>
                                    <m:r>
                                      <a:rPr lang="en-US" sz="2000">
                                        <a:solidFill>
                                          <a:schemeClr val="tx1"/>
                                        </a:solidFill>
                                        <a:effectLst/>
                                        <a:latin typeface="Cambria Math" panose="02040503050406030204" pitchFamily="18" charset="0"/>
                                      </a:rPr>
                                      <m:t>𝑁</m:t>
                                    </m:r>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𝑃</m:t>
                                    </m:r>
                                  </m:e>
                                </m:d>
                                <m:r>
                                  <a:rPr lang="en-US" sz="2000">
                                    <a:solidFill>
                                      <a:schemeClr val="tx1"/>
                                    </a:solidFill>
                                    <a:effectLst/>
                                    <a:latin typeface="Cambria Math" panose="02040503050406030204" pitchFamily="18" charset="0"/>
                                  </a:rPr>
                                  <m:t>+</m:t>
                                </m:r>
                                <m:sSub>
                                  <m:sSubPr>
                                    <m:ctrlPr>
                                      <a:rPr lang="en-GB" sz="2000" i="1">
                                        <a:solidFill>
                                          <a:schemeClr val="tx1"/>
                                        </a:solidFill>
                                        <a:effectLst/>
                                        <a:latin typeface="Cambria Math" panose="02040503050406030204" pitchFamily="18" charset="0"/>
                                      </a:rPr>
                                    </m:ctrlPr>
                                  </m:sSubPr>
                                  <m:e>
                                    <m:r>
                                      <a:rPr lang="en-US" sz="2000">
                                        <a:solidFill>
                                          <a:schemeClr val="tx1"/>
                                        </a:solidFill>
                                        <a:effectLst/>
                                        <a:latin typeface="Cambria Math" panose="02040503050406030204" pitchFamily="18" charset="0"/>
                                      </a:rPr>
                                      <m:t>𝐾</m:t>
                                    </m:r>
                                  </m:e>
                                  <m:sub>
                                    <m:r>
                                      <a:rPr lang="en-US" sz="2000">
                                        <a:solidFill>
                                          <a:schemeClr val="tx1"/>
                                        </a:solidFill>
                                        <a:effectLst/>
                                        <a:latin typeface="Cambria Math" panose="02040503050406030204" pitchFamily="18" charset="0"/>
                                      </a:rPr>
                                      <m:t>𝑟</m:t>
                                    </m:r>
                                  </m:sub>
                                </m:sSub>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𝐸𝐸</m:t>
                                </m:r>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𝑝𝑎𝑡h𝑐𝑜𝑠𝑡</m:t>
                                </m:r>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𝑃</m:t>
                                </m:r>
                                <m:r>
                                  <a:rPr lang="en-US" sz="2000">
                                    <a:solidFill>
                                      <a:schemeClr val="tx1"/>
                                    </a:solidFill>
                                    <a:effectLst/>
                                    <a:latin typeface="Cambria Math" panose="02040503050406030204" pitchFamily="18" charset="0"/>
                                  </a:rPr>
                                  <m:t>,</m:t>
                                </m:r>
                                <m:r>
                                  <a:rPr lang="en-US" sz="2000">
                                    <a:solidFill>
                                      <a:schemeClr val="tx1"/>
                                    </a:solidFill>
                                    <a:effectLst/>
                                    <a:latin typeface="Cambria Math" panose="02040503050406030204" pitchFamily="18" charset="0"/>
                                  </a:rPr>
                                  <m:t>𝑆</m:t>
                                </m:r>
                                <m:r>
                                  <a:rPr lang="en-US" sz="2000">
                                    <a:solidFill>
                                      <a:schemeClr val="tx1"/>
                                    </a:solidFill>
                                    <a:effectLst/>
                                    <a:latin typeface="Cambria Math" panose="02040503050406030204" pitchFamily="18" charset="0"/>
                                  </a:rPr>
                                  <m:t>)</m:t>
                                </m:r>
                              </m:oMath>
                            </m:oMathPara>
                          </a14:m>
                          <a:endParaRPr lang="en-GB" sz="2000">
                            <a:solidFill>
                              <a:schemeClr val="tx1"/>
                            </a:solidFill>
                            <a:effectLst/>
                          </a:endParaRPr>
                        </a:p>
                        <a:p>
                          <a:pPr algn="just">
                            <a:lnSpc>
                              <a:spcPct val="110000"/>
                            </a:lnSpc>
                            <a:spcBef>
                              <a:spcPts val="300"/>
                            </a:spcBef>
                          </a:pPr>
                          <a:r>
                            <a:rPr lang="en-US" sz="2000">
                              <a:solidFill>
                                <a:schemeClr val="tx1"/>
                              </a:solidFill>
                              <a:effectLst/>
                            </a:rPr>
                            <a:t> </a:t>
                          </a:r>
                          <a:endParaRPr lang="en-GB" sz="2000">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tc>
                      <a:txBody>
                        <a:bodyPr/>
                        <a:lstStyle/>
                        <a:p>
                          <a:pPr algn="ctr">
                            <a:spcBef>
                              <a:spcPts val="300"/>
                            </a:spcBef>
                            <a:spcAft>
                              <a:spcPts val="1000"/>
                            </a:spcAft>
                          </a:pPr>
                          <a:r>
                            <a:rPr lang="en-US" sz="2000" b="0">
                              <a:solidFill>
                                <a:schemeClr val="tx1"/>
                              </a:solidFill>
                              <a:effectLst/>
                            </a:rPr>
                            <a:t>(3.6)</a:t>
                          </a:r>
                          <a:endParaRPr lang="en-GB" sz="2000" b="0" i="1">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extLst>
                      <a:ext uri="{0D108BD9-81ED-4DB2-BD59-A6C34878D82A}">
                        <a16:rowId xmlns:a16="http://schemas.microsoft.com/office/drawing/2014/main" val="1658250565"/>
                      </a:ext>
                    </a:extLst>
                  </a:tr>
                </a:tbl>
              </a:graphicData>
            </a:graphic>
          </p:graphicFrame>
        </mc:Choice>
        <mc:Fallback xmlns="">
          <p:graphicFrame>
            <p:nvGraphicFramePr>
              <p:cNvPr id="11" name="Table 10">
                <a:extLst>
                  <a:ext uri="{FF2B5EF4-FFF2-40B4-BE49-F238E27FC236}">
                    <a16:creationId xmlns:a16="http://schemas.microsoft.com/office/drawing/2014/main" id="{30BC4C69-D5F0-9260-94E3-89A86CC62188}"/>
                  </a:ext>
                </a:extLst>
              </p:cNvPr>
              <p:cNvGraphicFramePr>
                <a:graphicFrameLocks noGrp="1"/>
              </p:cNvGraphicFramePr>
              <p:nvPr>
                <p:extLst>
                  <p:ext uri="{D42A27DB-BD31-4B8C-83A1-F6EECF244321}">
                    <p14:modId xmlns:p14="http://schemas.microsoft.com/office/powerpoint/2010/main" val="3120479073"/>
                  </p:ext>
                </p:extLst>
              </p:nvPr>
            </p:nvGraphicFramePr>
            <p:xfrm>
              <a:off x="250299" y="3517658"/>
              <a:ext cx="8810448" cy="740093"/>
            </p:xfrm>
            <a:graphic>
              <a:graphicData uri="http://schemas.openxmlformats.org/drawingml/2006/table">
                <a:tbl>
                  <a:tblPr firstRow="1" firstCol="1" bandRow="1">
                    <a:tableStyleId>{5C22544A-7EE6-4342-B048-85BDC9FD1C3A}</a:tableStyleId>
                  </a:tblPr>
                  <a:tblGrid>
                    <a:gridCol w="6878146">
                      <a:extLst>
                        <a:ext uri="{9D8B030D-6E8A-4147-A177-3AD203B41FA5}">
                          <a16:colId xmlns:a16="http://schemas.microsoft.com/office/drawing/2014/main" val="1778700398"/>
                        </a:ext>
                      </a:extLst>
                    </a:gridCol>
                    <a:gridCol w="1932302">
                      <a:extLst>
                        <a:ext uri="{9D8B030D-6E8A-4147-A177-3AD203B41FA5}">
                          <a16:colId xmlns:a16="http://schemas.microsoft.com/office/drawing/2014/main" val="1891019008"/>
                        </a:ext>
                      </a:extLst>
                    </a:gridCol>
                  </a:tblGrid>
                  <a:tr h="740093">
                    <a:tc>
                      <a:txBody>
                        <a:bodyPr/>
                        <a:lstStyle/>
                        <a:p>
                          <a:endParaRPr lang="en-US"/>
                        </a:p>
                      </a:txBody>
                      <a:tcPr marL="68580" marR="68580" marT="0" marB="0">
                        <a:blipFill>
                          <a:blip r:embed="rId4"/>
                          <a:stretch>
                            <a:fillRect l="-89" t="-10656" r="-28432" b="-3279"/>
                          </a:stretch>
                        </a:blipFill>
                      </a:tcPr>
                    </a:tc>
                    <a:tc>
                      <a:txBody>
                        <a:bodyPr/>
                        <a:lstStyle/>
                        <a:p>
                          <a:pPr algn="ctr">
                            <a:spcBef>
                              <a:spcPts val="300"/>
                            </a:spcBef>
                            <a:spcAft>
                              <a:spcPts val="1000"/>
                            </a:spcAft>
                          </a:pPr>
                          <a:r>
                            <a:rPr lang="en-US" sz="2000" b="0">
                              <a:solidFill>
                                <a:schemeClr val="tx1"/>
                              </a:solidFill>
                              <a:effectLst/>
                            </a:rPr>
                            <a:t>(3.6)</a:t>
                          </a:r>
                          <a:endParaRPr lang="en-GB" sz="2000" b="0" i="1">
                            <a:solidFill>
                              <a:schemeClr val="tx1"/>
                            </a:solidFill>
                            <a:effectLst/>
                            <a:latin typeface="Times New Roman" panose="02020603050405020304" pitchFamily="18" charset="0"/>
                            <a:ea typeface="Calibri" panose="020F0502020204030204" pitchFamily="34" charset="0"/>
                          </a:endParaRPr>
                        </a:p>
                      </a:txBody>
                      <a:tcPr marL="68580" marR="68580" marT="0" marB="0">
                        <a:noFill/>
                      </a:tcPr>
                    </a:tc>
                    <a:extLst>
                      <a:ext uri="{0D108BD9-81ED-4DB2-BD59-A6C34878D82A}">
                        <a16:rowId xmlns:a16="http://schemas.microsoft.com/office/drawing/2014/main" val="1658250565"/>
                      </a:ext>
                    </a:extLst>
                  </a:tr>
                </a:tbl>
              </a:graphicData>
            </a:graphic>
          </p:graphicFrame>
        </mc:Fallback>
      </mc:AlternateContent>
      <p:sp>
        <p:nvSpPr>
          <p:cNvPr id="13" name="TextBox 12">
            <a:extLst>
              <a:ext uri="{FF2B5EF4-FFF2-40B4-BE49-F238E27FC236}">
                <a16:creationId xmlns:a16="http://schemas.microsoft.com/office/drawing/2014/main" id="{6CCEC1DC-5A42-CA01-3518-532C3B67A35C}"/>
              </a:ext>
            </a:extLst>
          </p:cNvPr>
          <p:cNvSpPr txBox="1"/>
          <p:nvPr/>
        </p:nvSpPr>
        <p:spPr>
          <a:xfrm>
            <a:off x="250299" y="4060272"/>
            <a:ext cx="8893700" cy="707886"/>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c. </a:t>
            </a:r>
            <a:r>
              <a:rPr lang="en-US" sz="2000">
                <a:solidFill>
                  <a:srgbClr val="000000"/>
                </a:solidFill>
                <a:effectLst/>
                <a:latin typeface="Times New Roman" panose="02020603050405020304" pitchFamily="18" charset="0"/>
              </a:rPr>
              <a:t>Thuật toán RPL cải tiến dựa trên tỉ lệ sử dụng hàng đợi tin nhắn [3] (ETX-QU)</a:t>
            </a:r>
          </a:p>
          <a:p>
            <a:pPr marL="0" indent="0">
              <a:buNone/>
            </a:pPr>
            <a:endParaRPr 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B5FF3EFB-335C-E146-0623-08F20A1A18A7}"/>
                  </a:ext>
                </a:extLst>
              </p:cNvPr>
              <p:cNvGraphicFramePr>
                <a:graphicFrameLocks noGrp="1"/>
              </p:cNvGraphicFramePr>
              <p:nvPr>
                <p:extLst>
                  <p:ext uri="{D42A27DB-BD31-4B8C-83A1-F6EECF244321}">
                    <p14:modId xmlns:p14="http://schemas.microsoft.com/office/powerpoint/2010/main" val="3882029113"/>
                  </p:ext>
                </p:extLst>
              </p:nvPr>
            </p:nvGraphicFramePr>
            <p:xfrm>
              <a:off x="1844129" y="4917159"/>
              <a:ext cx="5925387" cy="713550"/>
            </p:xfrm>
            <a:graphic>
              <a:graphicData uri="http://schemas.openxmlformats.org/drawingml/2006/table">
                <a:tbl>
                  <a:tblPr firstRow="1" firstCol="1" bandRow="1">
                    <a:tableStyleId>{5C22544A-7EE6-4342-B048-85BDC9FD1C3A}</a:tableStyleId>
                  </a:tblPr>
                  <a:tblGrid>
                    <a:gridCol w="4625835">
                      <a:extLst>
                        <a:ext uri="{9D8B030D-6E8A-4147-A177-3AD203B41FA5}">
                          <a16:colId xmlns:a16="http://schemas.microsoft.com/office/drawing/2014/main" val="3248734130"/>
                        </a:ext>
                      </a:extLst>
                    </a:gridCol>
                    <a:gridCol w="1299552">
                      <a:extLst>
                        <a:ext uri="{9D8B030D-6E8A-4147-A177-3AD203B41FA5}">
                          <a16:colId xmlns:a16="http://schemas.microsoft.com/office/drawing/2014/main" val="228977023"/>
                        </a:ext>
                      </a:extLst>
                    </a:gridCol>
                  </a:tblGrid>
                  <a:tr h="0">
                    <a:tc>
                      <a:txBody>
                        <a:bodyPr/>
                        <a:lstStyle/>
                        <a:p>
                          <a:pPr algn="just">
                            <a:lnSpc>
                              <a:spcPct val="110000"/>
                            </a:lnSpc>
                            <a:spcBef>
                              <a:spcPts val="300"/>
                            </a:spcBef>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ea typeface="Cambria Math" panose="02040503050406030204" pitchFamily="18" charset="0"/>
                                  </a:rPr>
                                  <m:t>𝑄𝑈</m:t>
                                </m:r>
                                <m:r>
                                  <a:rPr lang="en-US" sz="2000" smtClean="0">
                                    <a:solidFill>
                                      <a:schemeClr val="tx1"/>
                                    </a:solidFill>
                                    <a:effectLst/>
                                    <a:latin typeface="Cambria Math" panose="02040503050406030204" pitchFamily="18" charset="0"/>
                                    <a:ea typeface="Cambria Math" panose="02040503050406030204" pitchFamily="18" charset="0"/>
                                  </a:rPr>
                                  <m:t>=</m:t>
                                </m:r>
                                <m:f>
                                  <m:fPr>
                                    <m:ctrlPr>
                                      <a:rPr lang="en-GB" sz="2000" i="1">
                                        <a:solidFill>
                                          <a:schemeClr val="tx1"/>
                                        </a:solidFill>
                                        <a:effectLst/>
                                        <a:latin typeface="Cambria Math" panose="02040503050406030204" pitchFamily="18" charset="0"/>
                                        <a:ea typeface="Cambria Math" panose="02040503050406030204" pitchFamily="18" charset="0"/>
                                      </a:rPr>
                                    </m:ctrlPr>
                                  </m:fPr>
                                  <m:num>
                                    <m:r>
                                      <a:rPr lang="en-US" sz="2000">
                                        <a:solidFill>
                                          <a:schemeClr val="tx1"/>
                                        </a:solidFill>
                                        <a:effectLst/>
                                        <a:latin typeface="Cambria Math" panose="02040503050406030204" pitchFamily="18" charset="0"/>
                                        <a:ea typeface="Cambria Math" panose="02040503050406030204" pitchFamily="18" charset="0"/>
                                      </a:rPr>
                                      <m:t>𝑠</m:t>
                                    </m:r>
                                    <m:r>
                                      <a:rPr lang="en-US" sz="2000">
                                        <a:solidFill>
                                          <a:schemeClr val="tx1"/>
                                        </a:solidFill>
                                        <a:effectLst/>
                                        <a:latin typeface="Cambria Math" panose="02040503050406030204" pitchFamily="18" charset="0"/>
                                        <a:ea typeface="Cambria Math" panose="02040503050406030204" pitchFamily="18" charset="0"/>
                                      </a:rPr>
                                      <m:t>ố </m:t>
                                    </m:r>
                                    <m:r>
                                      <a:rPr lang="en-US" sz="2000">
                                        <a:solidFill>
                                          <a:schemeClr val="tx1"/>
                                        </a:solidFill>
                                        <a:effectLst/>
                                        <a:latin typeface="Cambria Math" panose="02040503050406030204" pitchFamily="18" charset="0"/>
                                        <a:ea typeface="Cambria Math" panose="02040503050406030204" pitchFamily="18" charset="0"/>
                                      </a:rPr>
                                      <m:t>𝑔</m:t>
                                    </m:r>
                                    <m:r>
                                      <a:rPr lang="en-US" sz="2000">
                                        <a:solidFill>
                                          <a:schemeClr val="tx1"/>
                                        </a:solidFill>
                                        <a:effectLst/>
                                        <a:latin typeface="Cambria Math" panose="02040503050406030204" pitchFamily="18" charset="0"/>
                                        <a:ea typeface="Cambria Math" panose="02040503050406030204" pitchFamily="18" charset="0"/>
                                      </a:rPr>
                                      <m:t>ó</m:t>
                                    </m:r>
                                    <m:r>
                                      <a:rPr lang="en-US" sz="2000">
                                        <a:solidFill>
                                          <a:schemeClr val="tx1"/>
                                        </a:solidFill>
                                        <a:effectLst/>
                                        <a:latin typeface="Cambria Math" panose="02040503050406030204" pitchFamily="18" charset="0"/>
                                        <a:ea typeface="Cambria Math" panose="02040503050406030204" pitchFamily="18" charset="0"/>
                                      </a:rPr>
                                      <m:t>𝑖</m:t>
                                    </m:r>
                                    <m:r>
                                      <a:rPr lang="en-US" sz="2000">
                                        <a:solidFill>
                                          <a:schemeClr val="tx1"/>
                                        </a:solidFill>
                                        <a:effectLst/>
                                        <a:latin typeface="Cambria Math" panose="02040503050406030204" pitchFamily="18" charset="0"/>
                                        <a:ea typeface="Cambria Math" panose="02040503050406030204" pitchFamily="18" charset="0"/>
                                      </a:rPr>
                                      <m:t> </m:t>
                                    </m:r>
                                    <m:r>
                                      <a:rPr lang="en-US" sz="2000">
                                        <a:solidFill>
                                          <a:schemeClr val="tx1"/>
                                        </a:solidFill>
                                        <a:effectLst/>
                                        <a:latin typeface="Cambria Math" panose="02040503050406030204" pitchFamily="18" charset="0"/>
                                        <a:ea typeface="Cambria Math" panose="02040503050406030204" pitchFamily="18" charset="0"/>
                                      </a:rPr>
                                      <m:t>𝑡𝑖𝑛</m:t>
                                    </m:r>
                                    <m:r>
                                      <a:rPr lang="en-US" sz="2000">
                                        <a:solidFill>
                                          <a:schemeClr val="tx1"/>
                                        </a:solidFill>
                                        <a:effectLst/>
                                        <a:latin typeface="Cambria Math" panose="02040503050406030204" pitchFamily="18" charset="0"/>
                                        <a:ea typeface="Cambria Math" panose="02040503050406030204" pitchFamily="18" charset="0"/>
                                      </a:rPr>
                                      <m:t> </m:t>
                                    </m:r>
                                    <m:r>
                                      <a:rPr lang="en-US" sz="2000">
                                        <a:solidFill>
                                          <a:schemeClr val="tx1"/>
                                        </a:solidFill>
                                        <a:effectLst/>
                                        <a:latin typeface="Cambria Math" panose="02040503050406030204" pitchFamily="18" charset="0"/>
                                        <a:ea typeface="Cambria Math" panose="02040503050406030204" pitchFamily="18" charset="0"/>
                                      </a:rPr>
                                      <m:t>𝑡𝑟𝑜𝑛𝑔</m:t>
                                    </m:r>
                                    <m:r>
                                      <a:rPr lang="en-US" sz="2000">
                                        <a:solidFill>
                                          <a:schemeClr val="tx1"/>
                                        </a:solidFill>
                                        <a:effectLst/>
                                        <a:latin typeface="Cambria Math" panose="02040503050406030204" pitchFamily="18" charset="0"/>
                                        <a:ea typeface="Cambria Math" panose="02040503050406030204" pitchFamily="18" charset="0"/>
                                      </a:rPr>
                                      <m:t> </m:t>
                                    </m:r>
                                    <m:r>
                                      <a:rPr lang="en-US" sz="2000">
                                        <a:solidFill>
                                          <a:schemeClr val="tx1"/>
                                        </a:solidFill>
                                        <a:effectLst/>
                                        <a:latin typeface="Cambria Math" panose="02040503050406030204" pitchFamily="18" charset="0"/>
                                        <a:ea typeface="Cambria Math" panose="02040503050406030204" pitchFamily="18" charset="0"/>
                                      </a:rPr>
                                      <m:t>h</m:t>
                                    </m:r>
                                    <m:r>
                                      <a:rPr lang="en-US" sz="2000">
                                        <a:solidFill>
                                          <a:schemeClr val="tx1"/>
                                        </a:solidFill>
                                        <a:effectLst/>
                                        <a:latin typeface="Cambria Math" panose="02040503050406030204" pitchFamily="18" charset="0"/>
                                        <a:ea typeface="Cambria Math" panose="02040503050406030204" pitchFamily="18" charset="0"/>
                                      </a:rPr>
                                      <m:t>à</m:t>
                                    </m:r>
                                    <m:r>
                                      <a:rPr lang="en-US" sz="2000">
                                        <a:solidFill>
                                          <a:schemeClr val="tx1"/>
                                        </a:solidFill>
                                        <a:effectLst/>
                                        <a:latin typeface="Cambria Math" panose="02040503050406030204" pitchFamily="18" charset="0"/>
                                        <a:ea typeface="Cambria Math" panose="02040503050406030204" pitchFamily="18" charset="0"/>
                                      </a:rPr>
                                      <m:t>𝑛𝑔</m:t>
                                    </m:r>
                                    <m:r>
                                      <a:rPr lang="en-US" sz="2000">
                                        <a:solidFill>
                                          <a:schemeClr val="tx1"/>
                                        </a:solidFill>
                                        <a:effectLst/>
                                        <a:latin typeface="Cambria Math" panose="02040503050406030204" pitchFamily="18" charset="0"/>
                                        <a:ea typeface="Cambria Math" panose="02040503050406030204" pitchFamily="18" charset="0"/>
                                      </a:rPr>
                                      <m:t> đợ</m:t>
                                    </m:r>
                                    <m:r>
                                      <a:rPr lang="en-US" sz="2000">
                                        <a:solidFill>
                                          <a:schemeClr val="tx1"/>
                                        </a:solidFill>
                                        <a:effectLst/>
                                        <a:latin typeface="Cambria Math" panose="02040503050406030204" pitchFamily="18" charset="0"/>
                                        <a:ea typeface="Cambria Math" panose="02040503050406030204" pitchFamily="18" charset="0"/>
                                      </a:rPr>
                                      <m:t>𝑖</m:t>
                                    </m:r>
                                  </m:num>
                                  <m:den>
                                    <m:r>
                                      <a:rPr lang="en-US" sz="2000">
                                        <a:solidFill>
                                          <a:schemeClr val="tx1"/>
                                        </a:solidFill>
                                        <a:effectLst/>
                                        <a:latin typeface="Cambria Math" panose="02040503050406030204" pitchFamily="18" charset="0"/>
                                        <a:ea typeface="Cambria Math" panose="02040503050406030204" pitchFamily="18" charset="0"/>
                                      </a:rPr>
                                      <m:t>𝑘</m:t>
                                    </m:r>
                                    <m:r>
                                      <a:rPr lang="en-US" sz="2000">
                                        <a:solidFill>
                                          <a:schemeClr val="tx1"/>
                                        </a:solidFill>
                                        <a:effectLst/>
                                        <a:latin typeface="Cambria Math" panose="02040503050406030204" pitchFamily="18" charset="0"/>
                                        <a:ea typeface="Cambria Math" panose="02040503050406030204" pitchFamily="18" charset="0"/>
                                      </a:rPr>
                                      <m:t>í</m:t>
                                    </m:r>
                                    <m:r>
                                      <a:rPr lang="en-US" sz="2000">
                                        <a:solidFill>
                                          <a:schemeClr val="tx1"/>
                                        </a:solidFill>
                                        <a:effectLst/>
                                        <a:latin typeface="Cambria Math" panose="02040503050406030204" pitchFamily="18" charset="0"/>
                                        <a:ea typeface="Cambria Math" panose="02040503050406030204" pitchFamily="18" charset="0"/>
                                      </a:rPr>
                                      <m:t>𝑐h</m:t>
                                    </m:r>
                                    <m:r>
                                      <a:rPr lang="en-US" sz="2000">
                                        <a:solidFill>
                                          <a:schemeClr val="tx1"/>
                                        </a:solidFill>
                                        <a:effectLst/>
                                        <a:latin typeface="Cambria Math" panose="02040503050406030204" pitchFamily="18" charset="0"/>
                                        <a:ea typeface="Cambria Math" panose="02040503050406030204" pitchFamily="18" charset="0"/>
                                      </a:rPr>
                                      <m:t> </m:t>
                                    </m:r>
                                    <m:r>
                                      <a:rPr lang="en-US" sz="2000">
                                        <a:solidFill>
                                          <a:schemeClr val="tx1"/>
                                        </a:solidFill>
                                        <a:effectLst/>
                                        <a:latin typeface="Cambria Math" panose="02040503050406030204" pitchFamily="18" charset="0"/>
                                        <a:ea typeface="Cambria Math" panose="02040503050406030204" pitchFamily="18" charset="0"/>
                                      </a:rPr>
                                      <m:t>𝑡h</m:t>
                                    </m:r>
                                    <m:r>
                                      <a:rPr lang="en-US" sz="2000">
                                        <a:solidFill>
                                          <a:schemeClr val="tx1"/>
                                        </a:solidFill>
                                        <a:effectLst/>
                                        <a:latin typeface="Cambria Math" panose="02040503050406030204" pitchFamily="18" charset="0"/>
                                        <a:ea typeface="Cambria Math" panose="02040503050406030204" pitchFamily="18" charset="0"/>
                                      </a:rPr>
                                      <m:t>ướ</m:t>
                                    </m:r>
                                    <m:r>
                                      <a:rPr lang="en-US" sz="2000">
                                        <a:solidFill>
                                          <a:schemeClr val="tx1"/>
                                        </a:solidFill>
                                        <a:effectLst/>
                                        <a:latin typeface="Cambria Math" panose="02040503050406030204" pitchFamily="18" charset="0"/>
                                        <a:ea typeface="Cambria Math" panose="02040503050406030204" pitchFamily="18" charset="0"/>
                                      </a:rPr>
                                      <m:t>𝑐</m:t>
                                    </m:r>
                                    <m:r>
                                      <a:rPr lang="en-US" sz="2000">
                                        <a:solidFill>
                                          <a:schemeClr val="tx1"/>
                                        </a:solidFill>
                                        <a:effectLst/>
                                        <a:latin typeface="Cambria Math" panose="02040503050406030204" pitchFamily="18" charset="0"/>
                                        <a:ea typeface="Cambria Math" panose="02040503050406030204" pitchFamily="18" charset="0"/>
                                      </a:rPr>
                                      <m:t> </m:t>
                                    </m:r>
                                    <m:r>
                                      <a:rPr lang="en-US" sz="2000">
                                        <a:solidFill>
                                          <a:schemeClr val="tx1"/>
                                        </a:solidFill>
                                        <a:effectLst/>
                                        <a:latin typeface="Cambria Math" panose="02040503050406030204" pitchFamily="18" charset="0"/>
                                        <a:ea typeface="Cambria Math" panose="02040503050406030204" pitchFamily="18" charset="0"/>
                                      </a:rPr>
                                      <m:t>h</m:t>
                                    </m:r>
                                    <m:r>
                                      <a:rPr lang="en-US" sz="2000">
                                        <a:solidFill>
                                          <a:schemeClr val="tx1"/>
                                        </a:solidFill>
                                        <a:effectLst/>
                                        <a:latin typeface="Cambria Math" panose="02040503050406030204" pitchFamily="18" charset="0"/>
                                        <a:ea typeface="Cambria Math" panose="02040503050406030204" pitchFamily="18" charset="0"/>
                                      </a:rPr>
                                      <m:t>à</m:t>
                                    </m:r>
                                    <m:r>
                                      <a:rPr lang="en-US" sz="2000">
                                        <a:solidFill>
                                          <a:schemeClr val="tx1"/>
                                        </a:solidFill>
                                        <a:effectLst/>
                                        <a:latin typeface="Cambria Math" panose="02040503050406030204" pitchFamily="18" charset="0"/>
                                        <a:ea typeface="Cambria Math" panose="02040503050406030204" pitchFamily="18" charset="0"/>
                                      </a:rPr>
                                      <m:t>𝑛𝑔</m:t>
                                    </m:r>
                                    <m:r>
                                      <a:rPr lang="en-US" sz="2000">
                                        <a:solidFill>
                                          <a:schemeClr val="tx1"/>
                                        </a:solidFill>
                                        <a:effectLst/>
                                        <a:latin typeface="Cambria Math" panose="02040503050406030204" pitchFamily="18" charset="0"/>
                                        <a:ea typeface="Cambria Math" panose="02040503050406030204" pitchFamily="18" charset="0"/>
                                      </a:rPr>
                                      <m:t> đợ</m:t>
                                    </m:r>
                                    <m:r>
                                      <a:rPr lang="en-US" sz="2000">
                                        <a:solidFill>
                                          <a:schemeClr val="tx1"/>
                                        </a:solidFill>
                                        <a:effectLst/>
                                        <a:latin typeface="Cambria Math" panose="02040503050406030204" pitchFamily="18" charset="0"/>
                                        <a:ea typeface="Cambria Math" panose="02040503050406030204" pitchFamily="18" charset="0"/>
                                      </a:rPr>
                                      <m:t>𝑖</m:t>
                                    </m:r>
                                  </m:den>
                                </m:f>
                                <m:r>
                                  <a:rPr lang="en-US" sz="2000">
                                    <a:solidFill>
                                      <a:schemeClr val="tx1"/>
                                    </a:solidFill>
                                    <a:effectLst/>
                                    <a:latin typeface="Cambria Math" panose="02040503050406030204" pitchFamily="18" charset="0"/>
                                    <a:ea typeface="Cambria Math" panose="02040503050406030204" pitchFamily="18" charset="0"/>
                                  </a:rPr>
                                  <m:t>100%</m:t>
                                </m:r>
                              </m:oMath>
                            </m:oMathPara>
                          </a14:m>
                          <a:endParaRPr lang="en-GB" sz="2000">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tc>
                      <a:txBody>
                        <a:bodyPr/>
                        <a:lstStyle/>
                        <a:p>
                          <a:pPr algn="ctr">
                            <a:spcBef>
                              <a:spcPts val="300"/>
                            </a:spcBef>
                            <a:spcAft>
                              <a:spcPts val="1000"/>
                            </a:spcAft>
                          </a:pPr>
                          <a:r>
                            <a:rPr lang="en-US" sz="2000" b="0">
                              <a:solidFill>
                                <a:schemeClr val="tx1"/>
                              </a:solidFill>
                              <a:effectLst/>
                              <a:latin typeface="Cambria Math" panose="02040503050406030204" pitchFamily="18" charset="0"/>
                              <a:ea typeface="Cambria Math" panose="02040503050406030204" pitchFamily="18" charset="0"/>
                            </a:rPr>
                            <a:t>(3.8)</a:t>
                          </a:r>
                          <a:endParaRPr lang="en-GB" sz="2000" b="0" i="1">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extLst>
                      <a:ext uri="{0D108BD9-81ED-4DB2-BD59-A6C34878D82A}">
                        <a16:rowId xmlns:a16="http://schemas.microsoft.com/office/drawing/2014/main" val="1985078884"/>
                      </a:ext>
                    </a:extLst>
                  </a:tr>
                </a:tbl>
              </a:graphicData>
            </a:graphic>
          </p:graphicFrame>
        </mc:Choice>
        <mc:Fallback xmlns="">
          <p:graphicFrame>
            <p:nvGraphicFramePr>
              <p:cNvPr id="14" name="Table 13">
                <a:extLst>
                  <a:ext uri="{FF2B5EF4-FFF2-40B4-BE49-F238E27FC236}">
                    <a16:creationId xmlns:a16="http://schemas.microsoft.com/office/drawing/2014/main" id="{B5FF3EFB-335C-E146-0623-08F20A1A18A7}"/>
                  </a:ext>
                </a:extLst>
              </p:cNvPr>
              <p:cNvGraphicFramePr>
                <a:graphicFrameLocks noGrp="1"/>
              </p:cNvGraphicFramePr>
              <p:nvPr>
                <p:extLst>
                  <p:ext uri="{D42A27DB-BD31-4B8C-83A1-F6EECF244321}">
                    <p14:modId xmlns:p14="http://schemas.microsoft.com/office/powerpoint/2010/main" val="3882029113"/>
                  </p:ext>
                </p:extLst>
              </p:nvPr>
            </p:nvGraphicFramePr>
            <p:xfrm>
              <a:off x="1844129" y="4917159"/>
              <a:ext cx="5925387" cy="713550"/>
            </p:xfrm>
            <a:graphic>
              <a:graphicData uri="http://schemas.openxmlformats.org/drawingml/2006/table">
                <a:tbl>
                  <a:tblPr firstRow="1" firstCol="1" bandRow="1">
                    <a:tableStyleId>{5C22544A-7EE6-4342-B048-85BDC9FD1C3A}</a:tableStyleId>
                  </a:tblPr>
                  <a:tblGrid>
                    <a:gridCol w="4625835">
                      <a:extLst>
                        <a:ext uri="{9D8B030D-6E8A-4147-A177-3AD203B41FA5}">
                          <a16:colId xmlns:a16="http://schemas.microsoft.com/office/drawing/2014/main" val="3248734130"/>
                        </a:ext>
                      </a:extLst>
                    </a:gridCol>
                    <a:gridCol w="1299552">
                      <a:extLst>
                        <a:ext uri="{9D8B030D-6E8A-4147-A177-3AD203B41FA5}">
                          <a16:colId xmlns:a16="http://schemas.microsoft.com/office/drawing/2014/main" val="228977023"/>
                        </a:ext>
                      </a:extLst>
                    </a:gridCol>
                  </a:tblGrid>
                  <a:tr h="713550">
                    <a:tc>
                      <a:txBody>
                        <a:bodyPr/>
                        <a:lstStyle/>
                        <a:p>
                          <a:endParaRPr lang="en-US"/>
                        </a:p>
                      </a:txBody>
                      <a:tcPr marL="68580" marR="68580" marT="0" marB="0">
                        <a:blipFill>
                          <a:blip r:embed="rId5"/>
                          <a:stretch>
                            <a:fillRect l="-132" t="-10169" r="-28553" b="-3390"/>
                          </a:stretch>
                        </a:blipFill>
                      </a:tcPr>
                    </a:tc>
                    <a:tc>
                      <a:txBody>
                        <a:bodyPr/>
                        <a:lstStyle/>
                        <a:p>
                          <a:pPr algn="ctr">
                            <a:spcBef>
                              <a:spcPts val="300"/>
                            </a:spcBef>
                            <a:spcAft>
                              <a:spcPts val="1000"/>
                            </a:spcAft>
                          </a:pPr>
                          <a:r>
                            <a:rPr lang="en-US" sz="2000" b="0">
                              <a:solidFill>
                                <a:schemeClr val="tx1"/>
                              </a:solidFill>
                              <a:effectLst/>
                              <a:latin typeface="Cambria Math" panose="02040503050406030204" pitchFamily="18" charset="0"/>
                              <a:ea typeface="Cambria Math" panose="02040503050406030204" pitchFamily="18" charset="0"/>
                            </a:rPr>
                            <a:t>(3.8)</a:t>
                          </a:r>
                          <a:endParaRPr lang="en-GB" sz="2000" b="0" i="1">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extLst>
                      <a:ext uri="{0D108BD9-81ED-4DB2-BD59-A6C34878D82A}">
                        <a16:rowId xmlns:a16="http://schemas.microsoft.com/office/drawing/2014/main" val="19850788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9E47D122-0217-D44A-ACDC-2265A3C05BF6}"/>
                  </a:ext>
                </a:extLst>
              </p:cNvPr>
              <p:cNvGraphicFramePr>
                <a:graphicFrameLocks noGrp="1"/>
              </p:cNvGraphicFramePr>
              <p:nvPr>
                <p:extLst>
                  <p:ext uri="{D42A27DB-BD31-4B8C-83A1-F6EECF244321}">
                    <p14:modId xmlns:p14="http://schemas.microsoft.com/office/powerpoint/2010/main" val="4210420395"/>
                  </p:ext>
                </p:extLst>
              </p:nvPr>
            </p:nvGraphicFramePr>
            <p:xfrm>
              <a:off x="250299" y="5715910"/>
              <a:ext cx="8810448" cy="385128"/>
            </p:xfrm>
            <a:graphic>
              <a:graphicData uri="http://schemas.openxmlformats.org/drawingml/2006/table">
                <a:tbl>
                  <a:tblPr firstRow="1" firstCol="1" bandRow="1">
                    <a:tableStyleId>{5C22544A-7EE6-4342-B048-85BDC9FD1C3A}</a:tableStyleId>
                  </a:tblPr>
                  <a:tblGrid>
                    <a:gridCol w="6878147">
                      <a:extLst>
                        <a:ext uri="{9D8B030D-6E8A-4147-A177-3AD203B41FA5}">
                          <a16:colId xmlns:a16="http://schemas.microsoft.com/office/drawing/2014/main" val="2069305393"/>
                        </a:ext>
                      </a:extLst>
                    </a:gridCol>
                    <a:gridCol w="1932301">
                      <a:extLst>
                        <a:ext uri="{9D8B030D-6E8A-4147-A177-3AD203B41FA5}">
                          <a16:colId xmlns:a16="http://schemas.microsoft.com/office/drawing/2014/main" val="3039725625"/>
                        </a:ext>
                      </a:extLst>
                    </a:gridCol>
                  </a:tblGrid>
                  <a:tr h="0">
                    <a:tc>
                      <a:txBody>
                        <a:bodyPr/>
                        <a:lstStyle/>
                        <a:p>
                          <a:pPr algn="just">
                            <a:lnSpc>
                              <a:spcPct val="110000"/>
                            </a:lnSpc>
                            <a:spcBef>
                              <a:spcPts val="300"/>
                            </a:spcBef>
                          </a:pPr>
                          <a14:m>
                            <m:oMathPara xmlns:m="http://schemas.openxmlformats.org/officeDocument/2006/math">
                              <m:oMathParaPr>
                                <m:jc m:val="centerGroup"/>
                              </m:oMathParaPr>
                              <m:oMath xmlns:m="http://schemas.openxmlformats.org/officeDocument/2006/math">
                                <m:r>
                                  <a:rPr lang="en-US" sz="2000" smtClean="0">
                                    <a:solidFill>
                                      <a:schemeClr val="tx1"/>
                                    </a:solidFill>
                                    <a:effectLst/>
                                    <a:latin typeface="Cambria Math" panose="02040503050406030204" pitchFamily="18" charset="0"/>
                                    <a:ea typeface="Cambria Math" panose="02040503050406030204" pitchFamily="18" charset="0"/>
                                  </a:rPr>
                                  <m:t>𝑝𝑎𝑡h𝑐𝑜𝑠𝑡</m:t>
                                </m:r>
                                <m:d>
                                  <m:dPr>
                                    <m:ctrlPr>
                                      <a:rPr lang="en-GB" sz="2000" i="1">
                                        <a:solidFill>
                                          <a:schemeClr val="tx1"/>
                                        </a:solidFill>
                                        <a:effectLst/>
                                        <a:latin typeface="Cambria Math" panose="02040503050406030204" pitchFamily="18" charset="0"/>
                                        <a:ea typeface="Cambria Math" panose="02040503050406030204" pitchFamily="18" charset="0"/>
                                      </a:rPr>
                                    </m:ctrlPr>
                                  </m:dPr>
                                  <m:e>
                                    <m:sSub>
                                      <m:sSubPr>
                                        <m:ctrlPr>
                                          <a:rPr lang="en-GB" sz="2000" i="1">
                                            <a:solidFill>
                                              <a:schemeClr val="tx1"/>
                                            </a:solidFill>
                                            <a:effectLst/>
                                            <a:latin typeface="Cambria Math" panose="02040503050406030204" pitchFamily="18" charset="0"/>
                                            <a:ea typeface="Cambria Math" panose="02040503050406030204" pitchFamily="18" charset="0"/>
                                          </a:rPr>
                                        </m:ctrlPr>
                                      </m:sSubPr>
                                      <m:e>
                                        <m:r>
                                          <a:rPr lang="en-US" sz="2000">
                                            <a:solidFill>
                                              <a:schemeClr val="tx1"/>
                                            </a:solidFill>
                                            <a:effectLst/>
                                            <a:latin typeface="Cambria Math" panose="02040503050406030204" pitchFamily="18" charset="0"/>
                                            <a:ea typeface="Cambria Math" panose="02040503050406030204" pitchFamily="18" charset="0"/>
                                          </a:rPr>
                                          <m:t>𝑁</m:t>
                                        </m:r>
                                      </m:e>
                                      <m:sub>
                                        <m:r>
                                          <a:rPr lang="en-US" sz="2000">
                                            <a:solidFill>
                                              <a:schemeClr val="tx1"/>
                                            </a:solidFill>
                                            <a:effectLst/>
                                            <a:latin typeface="Cambria Math" panose="02040503050406030204" pitchFamily="18" charset="0"/>
                                            <a:ea typeface="Cambria Math" panose="02040503050406030204" pitchFamily="18" charset="0"/>
                                          </a:rPr>
                                          <m:t>𝑝</m:t>
                                        </m:r>
                                      </m:sub>
                                    </m:sSub>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𝑆</m:t>
                                    </m:r>
                                  </m:e>
                                </m:d>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𝐸𝑇𝑋</m:t>
                                </m:r>
                                <m:d>
                                  <m:dPr>
                                    <m:ctrlPr>
                                      <a:rPr lang="en-GB" sz="2000" i="1">
                                        <a:solidFill>
                                          <a:schemeClr val="tx1"/>
                                        </a:solidFill>
                                        <a:effectLst/>
                                        <a:latin typeface="Cambria Math" panose="02040503050406030204" pitchFamily="18" charset="0"/>
                                        <a:ea typeface="Cambria Math" panose="02040503050406030204" pitchFamily="18" charset="0"/>
                                      </a:rPr>
                                    </m:ctrlPr>
                                  </m:dPr>
                                  <m:e>
                                    <m:r>
                                      <a:rPr lang="en-US" sz="2000">
                                        <a:solidFill>
                                          <a:schemeClr val="tx1"/>
                                        </a:solidFill>
                                        <a:effectLst/>
                                        <a:latin typeface="Cambria Math" panose="02040503050406030204" pitchFamily="18" charset="0"/>
                                        <a:ea typeface="Cambria Math" panose="02040503050406030204" pitchFamily="18" charset="0"/>
                                      </a:rPr>
                                      <m:t>𝑁</m:t>
                                    </m:r>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𝑃</m:t>
                                    </m:r>
                                  </m:e>
                                </m:d>
                                <m:r>
                                  <a:rPr lang="en-US" sz="2000">
                                    <a:solidFill>
                                      <a:schemeClr val="tx1"/>
                                    </a:solidFill>
                                    <a:effectLst/>
                                    <a:latin typeface="Cambria Math" panose="02040503050406030204" pitchFamily="18" charset="0"/>
                                    <a:ea typeface="Cambria Math" panose="02040503050406030204" pitchFamily="18" charset="0"/>
                                  </a:rPr>
                                  <m:t>+</m:t>
                                </m:r>
                                <m:sSub>
                                  <m:sSubPr>
                                    <m:ctrlPr>
                                      <a:rPr lang="en-GB" sz="2000" i="1">
                                        <a:solidFill>
                                          <a:schemeClr val="tx1"/>
                                        </a:solidFill>
                                        <a:effectLst/>
                                        <a:latin typeface="Cambria Math" panose="02040503050406030204" pitchFamily="18" charset="0"/>
                                        <a:ea typeface="Cambria Math" panose="02040503050406030204" pitchFamily="18" charset="0"/>
                                      </a:rPr>
                                    </m:ctrlPr>
                                  </m:sSubPr>
                                  <m:e>
                                    <m:r>
                                      <a:rPr lang="en-US" sz="2000">
                                        <a:solidFill>
                                          <a:schemeClr val="tx1"/>
                                        </a:solidFill>
                                        <a:effectLst/>
                                        <a:latin typeface="Cambria Math" panose="02040503050406030204" pitchFamily="18" charset="0"/>
                                        <a:ea typeface="Cambria Math" panose="02040503050406030204" pitchFamily="18" charset="0"/>
                                      </a:rPr>
                                      <m:t>𝐾</m:t>
                                    </m:r>
                                  </m:e>
                                  <m:sub>
                                    <m:r>
                                      <a:rPr lang="en-US" sz="2000">
                                        <a:solidFill>
                                          <a:schemeClr val="tx1"/>
                                        </a:solidFill>
                                        <a:effectLst/>
                                        <a:latin typeface="Cambria Math" panose="02040503050406030204" pitchFamily="18" charset="0"/>
                                        <a:ea typeface="Cambria Math" panose="02040503050406030204" pitchFamily="18" charset="0"/>
                                      </a:rPr>
                                      <m:t>𝑞</m:t>
                                    </m:r>
                                  </m:sub>
                                </m:sSub>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𝑄𝑈</m:t>
                                </m:r>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𝑝𝑎𝑡h𝑐𝑜𝑠𝑡</m:t>
                                </m:r>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𝑃</m:t>
                                </m:r>
                                <m:r>
                                  <a:rPr lang="en-US" sz="2000">
                                    <a:solidFill>
                                      <a:schemeClr val="tx1"/>
                                    </a:solidFill>
                                    <a:effectLst/>
                                    <a:latin typeface="Cambria Math" panose="02040503050406030204" pitchFamily="18" charset="0"/>
                                    <a:ea typeface="Cambria Math" panose="02040503050406030204" pitchFamily="18" charset="0"/>
                                  </a:rPr>
                                  <m:t>,</m:t>
                                </m:r>
                                <m:r>
                                  <a:rPr lang="en-US" sz="2000">
                                    <a:solidFill>
                                      <a:schemeClr val="tx1"/>
                                    </a:solidFill>
                                    <a:effectLst/>
                                    <a:latin typeface="Cambria Math" panose="02040503050406030204" pitchFamily="18" charset="0"/>
                                    <a:ea typeface="Cambria Math" panose="02040503050406030204" pitchFamily="18" charset="0"/>
                                  </a:rPr>
                                  <m:t>𝑆</m:t>
                                </m:r>
                                <m:r>
                                  <a:rPr lang="en-US" sz="2000">
                                    <a:solidFill>
                                      <a:schemeClr val="tx1"/>
                                    </a:solidFill>
                                    <a:effectLst/>
                                    <a:latin typeface="Cambria Math" panose="02040503050406030204" pitchFamily="18" charset="0"/>
                                    <a:ea typeface="Cambria Math" panose="02040503050406030204" pitchFamily="18" charset="0"/>
                                  </a:rPr>
                                  <m:t>)</m:t>
                                </m:r>
                              </m:oMath>
                            </m:oMathPara>
                          </a14:m>
                          <a:endParaRPr lang="en-GB" sz="2000">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tc>
                      <a:txBody>
                        <a:bodyPr/>
                        <a:lstStyle/>
                        <a:p>
                          <a:pPr algn="ctr">
                            <a:spcBef>
                              <a:spcPts val="300"/>
                            </a:spcBef>
                            <a:spcAft>
                              <a:spcPts val="1000"/>
                            </a:spcAft>
                          </a:pPr>
                          <a:r>
                            <a:rPr lang="en-US" sz="2000" b="0">
                              <a:solidFill>
                                <a:schemeClr val="tx1"/>
                              </a:solidFill>
                              <a:effectLst/>
                              <a:latin typeface="Cambria Math" panose="02040503050406030204" pitchFamily="18" charset="0"/>
                              <a:ea typeface="Cambria Math" panose="02040503050406030204" pitchFamily="18" charset="0"/>
                            </a:rPr>
                            <a:t>(3.9)</a:t>
                          </a:r>
                          <a:endParaRPr lang="en-GB" sz="2000" b="0" i="1">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extLst>
                      <a:ext uri="{0D108BD9-81ED-4DB2-BD59-A6C34878D82A}">
                        <a16:rowId xmlns:a16="http://schemas.microsoft.com/office/drawing/2014/main" val="3873011039"/>
                      </a:ext>
                    </a:extLst>
                  </a:tr>
                </a:tbl>
              </a:graphicData>
            </a:graphic>
          </p:graphicFrame>
        </mc:Choice>
        <mc:Fallback xmlns="">
          <p:graphicFrame>
            <p:nvGraphicFramePr>
              <p:cNvPr id="15" name="Table 14">
                <a:extLst>
                  <a:ext uri="{FF2B5EF4-FFF2-40B4-BE49-F238E27FC236}">
                    <a16:creationId xmlns:a16="http://schemas.microsoft.com/office/drawing/2014/main" id="{9E47D122-0217-D44A-ACDC-2265A3C05BF6}"/>
                  </a:ext>
                </a:extLst>
              </p:cNvPr>
              <p:cNvGraphicFramePr>
                <a:graphicFrameLocks noGrp="1"/>
              </p:cNvGraphicFramePr>
              <p:nvPr>
                <p:extLst>
                  <p:ext uri="{D42A27DB-BD31-4B8C-83A1-F6EECF244321}">
                    <p14:modId xmlns:p14="http://schemas.microsoft.com/office/powerpoint/2010/main" val="4210420395"/>
                  </p:ext>
                </p:extLst>
              </p:nvPr>
            </p:nvGraphicFramePr>
            <p:xfrm>
              <a:off x="250299" y="5715910"/>
              <a:ext cx="8810448" cy="385128"/>
            </p:xfrm>
            <a:graphic>
              <a:graphicData uri="http://schemas.openxmlformats.org/drawingml/2006/table">
                <a:tbl>
                  <a:tblPr firstRow="1" firstCol="1" bandRow="1">
                    <a:tableStyleId>{5C22544A-7EE6-4342-B048-85BDC9FD1C3A}</a:tableStyleId>
                  </a:tblPr>
                  <a:tblGrid>
                    <a:gridCol w="6878147">
                      <a:extLst>
                        <a:ext uri="{9D8B030D-6E8A-4147-A177-3AD203B41FA5}">
                          <a16:colId xmlns:a16="http://schemas.microsoft.com/office/drawing/2014/main" val="2069305393"/>
                        </a:ext>
                      </a:extLst>
                    </a:gridCol>
                    <a:gridCol w="1932301">
                      <a:extLst>
                        <a:ext uri="{9D8B030D-6E8A-4147-A177-3AD203B41FA5}">
                          <a16:colId xmlns:a16="http://schemas.microsoft.com/office/drawing/2014/main" val="3039725625"/>
                        </a:ext>
                      </a:extLst>
                    </a:gridCol>
                  </a:tblGrid>
                  <a:tr h="385128">
                    <a:tc>
                      <a:txBody>
                        <a:bodyPr/>
                        <a:lstStyle/>
                        <a:p>
                          <a:endParaRPr lang="en-US"/>
                        </a:p>
                      </a:txBody>
                      <a:tcPr marL="68580" marR="68580" marT="0" marB="0">
                        <a:blipFill>
                          <a:blip r:embed="rId6"/>
                          <a:stretch>
                            <a:fillRect l="-89" t="-18750" r="-28432" b="-20313"/>
                          </a:stretch>
                        </a:blipFill>
                      </a:tcPr>
                    </a:tc>
                    <a:tc>
                      <a:txBody>
                        <a:bodyPr/>
                        <a:lstStyle/>
                        <a:p>
                          <a:pPr algn="ctr">
                            <a:spcBef>
                              <a:spcPts val="300"/>
                            </a:spcBef>
                            <a:spcAft>
                              <a:spcPts val="1000"/>
                            </a:spcAft>
                          </a:pPr>
                          <a:r>
                            <a:rPr lang="en-US" sz="2000" b="0">
                              <a:solidFill>
                                <a:schemeClr val="tx1"/>
                              </a:solidFill>
                              <a:effectLst/>
                              <a:latin typeface="Cambria Math" panose="02040503050406030204" pitchFamily="18" charset="0"/>
                              <a:ea typeface="Cambria Math" panose="02040503050406030204" pitchFamily="18" charset="0"/>
                            </a:rPr>
                            <a:t>(3.9)</a:t>
                          </a:r>
                          <a:endParaRPr lang="en-GB" sz="2000" b="0" i="1">
                            <a:solidFill>
                              <a:schemeClr val="tx1"/>
                            </a:solidFill>
                            <a:effectLst/>
                            <a:latin typeface="Cambria Math" panose="02040503050406030204" pitchFamily="18" charset="0"/>
                            <a:ea typeface="Cambria Math" panose="02040503050406030204" pitchFamily="18" charset="0"/>
                          </a:endParaRPr>
                        </a:p>
                      </a:txBody>
                      <a:tcPr marL="68580" marR="68580" marT="0" marB="0">
                        <a:noFill/>
                      </a:tcPr>
                    </a:tc>
                    <a:extLst>
                      <a:ext uri="{0D108BD9-81ED-4DB2-BD59-A6C34878D82A}">
                        <a16:rowId xmlns:a16="http://schemas.microsoft.com/office/drawing/2014/main" val="3873011039"/>
                      </a:ext>
                    </a:extLst>
                  </a:tr>
                </a:tbl>
              </a:graphicData>
            </a:graphic>
          </p:graphicFrame>
        </mc:Fallback>
      </mc:AlternateContent>
      <p:sp>
        <p:nvSpPr>
          <p:cNvPr id="17" name="TextBox 16">
            <a:extLst>
              <a:ext uri="{FF2B5EF4-FFF2-40B4-BE49-F238E27FC236}">
                <a16:creationId xmlns:a16="http://schemas.microsoft.com/office/drawing/2014/main" id="{A90392DB-9092-09F8-A842-34FDE4DF9805}"/>
              </a:ext>
            </a:extLst>
          </p:cNvPr>
          <p:cNvSpPr txBox="1"/>
          <p:nvPr/>
        </p:nvSpPr>
        <p:spPr>
          <a:xfrm>
            <a:off x="530243" y="4460382"/>
            <a:ext cx="3352440" cy="400110"/>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Tỉ lệ hàng đợi được sử dụng:</a:t>
            </a:r>
          </a:p>
        </p:txBody>
      </p:sp>
      <p:sp>
        <p:nvSpPr>
          <p:cNvPr id="18" name="TextBox 17">
            <a:extLst>
              <a:ext uri="{FF2B5EF4-FFF2-40B4-BE49-F238E27FC236}">
                <a16:creationId xmlns:a16="http://schemas.microsoft.com/office/drawing/2014/main" id="{D4B62E81-D169-37DF-E82D-ED2EEB97639D}"/>
              </a:ext>
            </a:extLst>
          </p:cNvPr>
          <p:cNvSpPr txBox="1"/>
          <p:nvPr/>
        </p:nvSpPr>
        <p:spPr>
          <a:xfrm>
            <a:off x="530243" y="2438381"/>
            <a:ext cx="4276580" cy="400110"/>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Ước tính mức độ tiêu thụ năng lượng:</a:t>
            </a:r>
          </a:p>
        </p:txBody>
      </p:sp>
      <p:sp>
        <p:nvSpPr>
          <p:cNvPr id="5" name="TextBox 4">
            <a:extLst>
              <a:ext uri="{FF2B5EF4-FFF2-40B4-BE49-F238E27FC236}">
                <a16:creationId xmlns:a16="http://schemas.microsoft.com/office/drawing/2014/main" id="{D04F1CE9-3C4C-90BC-E190-746C31954E3F}"/>
              </a:ext>
            </a:extLst>
          </p:cNvPr>
          <p:cNvSpPr txBox="1"/>
          <p:nvPr/>
        </p:nvSpPr>
        <p:spPr>
          <a:xfrm>
            <a:off x="2668532" y="6074234"/>
            <a:ext cx="6475467" cy="400110"/>
          </a:xfrm>
          <a:prstGeom prst="rect">
            <a:avLst/>
          </a:prstGeom>
          <a:noFill/>
        </p:spPr>
        <p:txBody>
          <a:bodyPr wrap="square" rtlCol="0">
            <a:spAutoFit/>
          </a:bodyPr>
          <a:lstStyle/>
          <a:p>
            <a:r>
              <a:rPr lang="en-US" sz="1000">
                <a:latin typeface="Times New Roman" panose="02020603050405020304" pitchFamily="18" charset="0"/>
                <a:ea typeface="Calibri" panose="020F0502020204030204" pitchFamily="34" charset="0"/>
              </a:rPr>
              <a:t>[1] </a:t>
            </a:r>
            <a:r>
              <a:rPr lang="en-US" sz="1000">
                <a:effectLst/>
                <a:latin typeface="Times New Roman" panose="02020603050405020304" pitchFamily="18" charset="0"/>
                <a:ea typeface="Calibri" panose="020F0502020204030204" pitchFamily="34" charset="0"/>
              </a:rPr>
              <a:t>L.-H. Chang, T.-H. Lee, S.-J. Chen, and C.-Y. Liao, ‘Energy-Efficient Oriented Routing Algorithm in Wireless Sensor Networks’, in </a:t>
            </a:r>
            <a:r>
              <a:rPr lang="en-US" sz="1000" i="1">
                <a:effectLst/>
                <a:latin typeface="Times New Roman" panose="02020603050405020304" pitchFamily="18" charset="0"/>
                <a:ea typeface="Calibri" panose="020F0502020204030204" pitchFamily="34" charset="0"/>
              </a:rPr>
              <a:t>2013 IEEE International Conference on Systems, Man, and Cybernetics</a:t>
            </a:r>
            <a:endParaRPr lang="en-GB" sz="1000"/>
          </a:p>
        </p:txBody>
      </p:sp>
      <p:sp>
        <p:nvSpPr>
          <p:cNvPr id="12" name="TextBox 11">
            <a:extLst>
              <a:ext uri="{FF2B5EF4-FFF2-40B4-BE49-F238E27FC236}">
                <a16:creationId xmlns:a16="http://schemas.microsoft.com/office/drawing/2014/main" id="{2019B44F-76BF-2B33-3BCA-5F05EE6BD27C}"/>
              </a:ext>
            </a:extLst>
          </p:cNvPr>
          <p:cNvSpPr txBox="1"/>
          <p:nvPr/>
        </p:nvSpPr>
        <p:spPr>
          <a:xfrm>
            <a:off x="2668533" y="6432558"/>
            <a:ext cx="6009641" cy="400110"/>
          </a:xfrm>
          <a:prstGeom prst="rect">
            <a:avLst/>
          </a:prstGeom>
          <a:noFill/>
        </p:spPr>
        <p:txBody>
          <a:bodyPr wrap="square">
            <a:spAutoFit/>
          </a:bodyPr>
          <a:lstStyle/>
          <a:p>
            <a:r>
              <a:rPr lang="en-US" sz="1000">
                <a:latin typeface="Times New Roman" panose="02020603050405020304" pitchFamily="18" charset="0"/>
                <a:ea typeface="Calibri" panose="020F0502020204030204" pitchFamily="34" charset="0"/>
              </a:rPr>
              <a:t>[2] </a:t>
            </a:r>
            <a:r>
              <a:rPr lang="en-US" sz="1000">
                <a:effectLst/>
                <a:latin typeface="Times New Roman" panose="02020603050405020304" pitchFamily="18" charset="0"/>
                <a:ea typeface="Calibri" panose="020F0502020204030204" pitchFamily="34" charset="0"/>
              </a:rPr>
              <a:t>M. Banh, N. Nguyen, K.-H. Phung, L. Nguyen, N. H. Thanh, and K. Steenhaut, ‘Energy balancing RPL-based routing for Internet of Things’, in </a:t>
            </a:r>
            <a:r>
              <a:rPr lang="en-US" sz="1000" i="1">
                <a:effectLst/>
                <a:latin typeface="Times New Roman" panose="02020603050405020304" pitchFamily="18" charset="0"/>
                <a:ea typeface="Calibri" panose="020F0502020204030204" pitchFamily="34" charset="0"/>
              </a:rPr>
              <a:t>2016 IEEE Sixth International Conference on Communications and Electronics </a:t>
            </a:r>
            <a:endParaRPr lang="en-GB" sz="1000"/>
          </a:p>
        </p:txBody>
      </p:sp>
    </p:spTree>
    <p:extLst>
      <p:ext uri="{BB962C8B-B14F-4D97-AF65-F5344CB8AC3E}">
        <p14:creationId xmlns:p14="http://schemas.microsoft.com/office/powerpoint/2010/main" val="1744061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4. Phương án thực hiện</a:t>
            </a:r>
          </a:p>
        </p:txBody>
      </p:sp>
      <p:sp>
        <p:nvSpPr>
          <p:cNvPr id="4" name="Content Placeholder 3">
            <a:extLst>
              <a:ext uri="{FF2B5EF4-FFF2-40B4-BE49-F238E27FC236}">
                <a16:creationId xmlns:a16="http://schemas.microsoft.com/office/drawing/2014/main" id="{F7828BE9-BCC9-F5C6-7281-E094CDDF0F01}"/>
              </a:ext>
            </a:extLst>
          </p:cNvPr>
          <p:cNvSpPr>
            <a:spLocks noGrp="1"/>
          </p:cNvSpPr>
          <p:nvPr>
            <p:ph sz="quarter" idx="13"/>
          </p:nvPr>
        </p:nvSpPr>
        <p:spPr/>
        <p:txBody>
          <a:bodyPr/>
          <a:lstStyle/>
          <a:p>
            <a:pPr marL="0" indent="0">
              <a:buNone/>
            </a:pPr>
            <a:r>
              <a:rPr lang="en-US" sz="2000">
                <a:latin typeface="Times New Roman" panose="02020603050405020304" pitchFamily="18" charset="0"/>
                <a:cs typeface="Times New Roman" panose="02020603050405020304" pitchFamily="18" charset="0"/>
              </a:rPr>
              <a:t>4.1 Sơ đồ tổng quan hệ thống</a:t>
            </a:r>
          </a:p>
        </p:txBody>
      </p:sp>
      <p:graphicFrame>
        <p:nvGraphicFramePr>
          <p:cNvPr id="12" name="Table 11">
            <a:extLst>
              <a:ext uri="{FF2B5EF4-FFF2-40B4-BE49-F238E27FC236}">
                <a16:creationId xmlns:a16="http://schemas.microsoft.com/office/drawing/2014/main" id="{60E7DF00-5FCA-0BFB-647B-82A92743B2F2}"/>
              </a:ext>
            </a:extLst>
          </p:cNvPr>
          <p:cNvGraphicFramePr>
            <a:graphicFrameLocks noGrp="1"/>
          </p:cNvGraphicFramePr>
          <p:nvPr>
            <p:extLst>
              <p:ext uri="{D42A27DB-BD31-4B8C-83A1-F6EECF244321}">
                <p14:modId xmlns:p14="http://schemas.microsoft.com/office/powerpoint/2010/main" val="2810771511"/>
              </p:ext>
            </p:extLst>
          </p:nvPr>
        </p:nvGraphicFramePr>
        <p:xfrm>
          <a:off x="4572000" y="957838"/>
          <a:ext cx="4130364" cy="2392680"/>
        </p:xfrm>
        <a:graphic>
          <a:graphicData uri="http://schemas.openxmlformats.org/drawingml/2006/table">
            <a:tbl>
              <a:tblPr firstRow="1" bandRow="1">
                <a:tableStyleId>{5C22544A-7EE6-4342-B048-85BDC9FD1C3A}</a:tableStyleId>
              </a:tblPr>
              <a:tblGrid>
                <a:gridCol w="2065182">
                  <a:extLst>
                    <a:ext uri="{9D8B030D-6E8A-4147-A177-3AD203B41FA5}">
                      <a16:colId xmlns:a16="http://schemas.microsoft.com/office/drawing/2014/main" val="172432633"/>
                    </a:ext>
                  </a:extLst>
                </a:gridCol>
                <a:gridCol w="2065182">
                  <a:extLst>
                    <a:ext uri="{9D8B030D-6E8A-4147-A177-3AD203B41FA5}">
                      <a16:colId xmlns:a16="http://schemas.microsoft.com/office/drawing/2014/main" val="3670648234"/>
                    </a:ext>
                  </a:extLst>
                </a:gridCol>
              </a:tblGrid>
              <a:tr h="370840">
                <a:tc>
                  <a:txBody>
                    <a:bodyPr/>
                    <a:lstStyle/>
                    <a:p>
                      <a:r>
                        <a:rPr lang="en-GB" sz="1800" b="0">
                          <a:solidFill>
                            <a:schemeClr val="tx1"/>
                          </a:solidFill>
                          <a:latin typeface="Times New Roman" panose="02020603050405020304" pitchFamily="18" charset="0"/>
                          <a:cs typeface="Times New Roman" panose="02020603050405020304" pitchFamily="18" charset="0"/>
                        </a:rPr>
                        <a:t>Tầng giao vận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kern="1200">
                          <a:solidFill>
                            <a:schemeClr val="tx1"/>
                          </a:solidFill>
                          <a:effectLst/>
                          <a:latin typeface="Times New Roman" panose="02020603050405020304" pitchFamily="18" charset="0"/>
                          <a:ea typeface="+mn-ea"/>
                          <a:cs typeface="Times New Roman" panose="02020603050405020304" pitchFamily="18" charset="0"/>
                        </a:rPr>
                        <a:t>UDP</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9419472"/>
                  </a:ext>
                </a:extLst>
              </a:tr>
              <a:tr h="370840">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Tầng mạng</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Ipv6 + RPL</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6809478"/>
                  </a:ext>
                </a:extLst>
              </a:tr>
              <a:tr h="370840">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Tầng thích ứng</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6LowPan</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138505"/>
                  </a:ext>
                </a:extLst>
              </a:tr>
              <a:tr h="370840">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Tầng liên kết</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CSMA, ContikiMAC, RDC</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650636"/>
                  </a:ext>
                </a:extLst>
              </a:tr>
              <a:tr h="370840">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Tầng vật lý</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a:solidFill>
                            <a:schemeClr val="dk1"/>
                          </a:solidFill>
                          <a:effectLst/>
                          <a:latin typeface="Times New Roman" panose="02020603050405020304" pitchFamily="18" charset="0"/>
                          <a:ea typeface="+mn-ea"/>
                          <a:cs typeface="Times New Roman" panose="02020603050405020304" pitchFamily="18" charset="0"/>
                        </a:rPr>
                        <a:t>IEEE 802.15.4 Channel 25</a:t>
                      </a:r>
                      <a:endParaRPr lang="en-GB" sz="1800" b="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966836"/>
                  </a:ext>
                </a:extLst>
              </a:tr>
            </a:tbl>
          </a:graphicData>
        </a:graphic>
      </p:graphicFrame>
      <p:sp>
        <p:nvSpPr>
          <p:cNvPr id="14" name="TextBox 13">
            <a:extLst>
              <a:ext uri="{FF2B5EF4-FFF2-40B4-BE49-F238E27FC236}">
                <a16:creationId xmlns:a16="http://schemas.microsoft.com/office/drawing/2014/main" id="{A74C10B2-5295-4D98-DD55-37C0FB1EC78D}"/>
              </a:ext>
            </a:extLst>
          </p:cNvPr>
          <p:cNvSpPr txBox="1"/>
          <p:nvPr/>
        </p:nvSpPr>
        <p:spPr>
          <a:xfrm>
            <a:off x="3892080" y="3651421"/>
            <a:ext cx="5013636" cy="2246769"/>
          </a:xfrm>
          <a:prstGeom prst="rect">
            <a:avLst/>
          </a:prstGeom>
          <a:noFill/>
        </p:spPr>
        <p:txBody>
          <a:bodyPr wrap="square">
            <a:spAutoFit/>
          </a:bodyPr>
          <a:lstStyle/>
          <a:p>
            <a:r>
              <a:rPr lang="en-US" sz="2000">
                <a:effectLst/>
                <a:latin typeface="Times New Roman" panose="02020603050405020304" pitchFamily="18" charset="0"/>
                <a:ea typeface="Calibri" panose="020F0502020204030204" pitchFamily="34" charset="0"/>
              </a:rPr>
              <a:t>- Năng lượng tiêu thụ được ước tính theo (3.1)</a:t>
            </a:r>
          </a:p>
          <a:p>
            <a:r>
              <a:rPr lang="en-US" sz="2000">
                <a:effectLst/>
                <a:latin typeface="Times New Roman" panose="02020603050405020304" pitchFamily="18" charset="0"/>
                <a:ea typeface="Calibri" panose="020F0502020204030204" pitchFamily="34" charset="0"/>
              </a:rPr>
              <a:t>- Các thông số đánh giá:</a:t>
            </a:r>
          </a:p>
          <a:p>
            <a:pPr marL="742950" lvl="1" indent="-285750">
              <a:buFont typeface="Arial" panose="020B0604020202020204" pitchFamily="34" charset="0"/>
              <a:buChar char="•"/>
            </a:pPr>
            <a:r>
              <a:rPr lang="en-US" sz="2000">
                <a:effectLst/>
                <a:latin typeface="Times New Roman" panose="02020603050405020304" pitchFamily="18" charset="0"/>
                <a:ea typeface="Calibri" panose="020F0502020204030204" pitchFamily="34" charset="0"/>
              </a:rPr>
              <a:t>Phân bố năng lượng còn lại của các nút </a:t>
            </a:r>
          </a:p>
          <a:p>
            <a:pPr marL="742950" lvl="1" indent="-285750">
              <a:buFont typeface="Arial" panose="020B0604020202020204" pitchFamily="34" charset="0"/>
              <a:buChar char="•"/>
            </a:pPr>
            <a:r>
              <a:rPr lang="en-US" sz="2000">
                <a:effectLst/>
                <a:latin typeface="Times New Roman" panose="02020603050405020304" pitchFamily="18" charset="0"/>
                <a:ea typeface="Calibri" panose="020F0502020204030204" pitchFamily="34" charset="0"/>
              </a:rPr>
              <a:t>Tổng lượng năng lượng còn lại</a:t>
            </a:r>
          </a:p>
          <a:p>
            <a:pPr marL="742950" lvl="1" indent="-285750">
              <a:buFont typeface="Arial" panose="020B0604020202020204" pitchFamily="34" charset="0"/>
              <a:buChar char="•"/>
            </a:pPr>
            <a:r>
              <a:rPr lang="en-US" sz="2000">
                <a:effectLst/>
                <a:latin typeface="Times New Roman" panose="02020603050405020304" pitchFamily="18" charset="0"/>
                <a:ea typeface="Calibri" panose="020F0502020204030204" pitchFamily="34" charset="0"/>
              </a:rPr>
              <a:t>Tỉ lệ truyền nhận gói tin thành công</a:t>
            </a:r>
          </a:p>
          <a:p>
            <a:pPr marL="742950" lvl="1" indent="-285750">
              <a:buFont typeface="Arial" panose="020B0604020202020204" pitchFamily="34" charset="0"/>
              <a:buChar char="•"/>
            </a:pPr>
            <a:r>
              <a:rPr lang="en-US" sz="2000">
                <a:effectLst/>
                <a:latin typeface="Times New Roman" panose="02020603050405020304" pitchFamily="18" charset="0"/>
                <a:ea typeface="Calibri" panose="020F0502020204030204" pitchFamily="34" charset="0"/>
              </a:rPr>
              <a:t>Độ trễ trung bình của các nút xa nhất </a:t>
            </a:r>
          </a:p>
          <a:p>
            <a:pPr marL="742950" lvl="1" indent="-285750">
              <a:buFont typeface="Arial" panose="020B0604020202020204" pitchFamily="34" charset="0"/>
              <a:buChar char="•"/>
            </a:pPr>
            <a:r>
              <a:rPr lang="en-US" sz="2000">
                <a:effectLst/>
                <a:latin typeface="Times New Roman" panose="02020603050405020304" pitchFamily="18" charset="0"/>
                <a:ea typeface="Calibri" panose="020F0502020204030204" pitchFamily="34" charset="0"/>
              </a:rPr>
              <a:t>Tổng số gói tin mất do hàng đợi đầy</a:t>
            </a:r>
            <a:endParaRPr lang="en-US" sz="2000">
              <a:latin typeface="Times New Roman" panose="02020603050405020304" pitchFamily="18" charset="0"/>
              <a:cs typeface="Times New Roman" panose="02020603050405020304" pitchFamily="18" charset="0"/>
            </a:endParaRPr>
          </a:p>
        </p:txBody>
      </p:sp>
      <p:pic>
        <p:nvPicPr>
          <p:cNvPr id="7" name="Picture 6" descr="A diagram of a diagram&#10;&#10;Description automatically generated">
            <a:extLst>
              <a:ext uri="{FF2B5EF4-FFF2-40B4-BE49-F238E27FC236}">
                <a16:creationId xmlns:a16="http://schemas.microsoft.com/office/drawing/2014/main" id="{D6B636CE-6393-2F06-BAC3-B2AB9FAE9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84" y="1562360"/>
            <a:ext cx="3198383" cy="3861165"/>
          </a:xfrm>
          <a:prstGeom prst="rect">
            <a:avLst/>
          </a:prstGeom>
        </p:spPr>
      </p:pic>
      <p:sp>
        <p:nvSpPr>
          <p:cNvPr id="8" name="TextBox 7">
            <a:extLst>
              <a:ext uri="{FF2B5EF4-FFF2-40B4-BE49-F238E27FC236}">
                <a16:creationId xmlns:a16="http://schemas.microsoft.com/office/drawing/2014/main" id="{80C1575C-3109-D4DE-32C6-C82FD914ED94}"/>
              </a:ext>
            </a:extLst>
          </p:cNvPr>
          <p:cNvSpPr txBox="1"/>
          <p:nvPr/>
        </p:nvSpPr>
        <p:spPr>
          <a:xfrm>
            <a:off x="860365" y="5645583"/>
            <a:ext cx="2451419" cy="276999"/>
          </a:xfrm>
          <a:prstGeom prst="rect">
            <a:avLst/>
          </a:prstGeom>
          <a:noFill/>
        </p:spPr>
        <p:txBody>
          <a:bodyPr wrap="square" rtlCol="0">
            <a:spAutoFit/>
          </a:bodyPr>
          <a:lstStyle/>
          <a:p>
            <a:r>
              <a:rPr lang="en-GB" sz="1200" i="1"/>
              <a:t>Hình 8: Sơ đồ tổng quan hệ thống</a:t>
            </a:r>
          </a:p>
        </p:txBody>
      </p:sp>
      <p:sp>
        <p:nvSpPr>
          <p:cNvPr id="11" name="TextBox 10">
            <a:extLst>
              <a:ext uri="{FF2B5EF4-FFF2-40B4-BE49-F238E27FC236}">
                <a16:creationId xmlns:a16="http://schemas.microsoft.com/office/drawing/2014/main" id="{696974A9-5086-4384-646D-200E1E43C7DC}"/>
              </a:ext>
            </a:extLst>
          </p:cNvPr>
          <p:cNvSpPr txBox="1"/>
          <p:nvPr/>
        </p:nvSpPr>
        <p:spPr>
          <a:xfrm>
            <a:off x="2691441" y="6455535"/>
            <a:ext cx="5883216" cy="400110"/>
          </a:xfrm>
          <a:prstGeom prst="rect">
            <a:avLst/>
          </a:prstGeom>
          <a:noFill/>
        </p:spPr>
        <p:txBody>
          <a:bodyPr wrap="square">
            <a:spAutoFit/>
          </a:bodyPr>
          <a:lstStyle/>
          <a:p>
            <a:r>
              <a:rPr lang="en-US" sz="1000">
                <a:latin typeface="Times New Roman" panose="02020603050405020304" pitchFamily="18" charset="0"/>
                <a:ea typeface="Calibri" panose="020F0502020204030204" pitchFamily="34" charset="0"/>
              </a:rPr>
              <a:t>[3] </a:t>
            </a:r>
            <a:r>
              <a:rPr lang="en-US" sz="1000">
                <a:effectLst/>
                <a:latin typeface="Times New Roman" panose="02020603050405020304" pitchFamily="18" charset="0"/>
                <a:ea typeface="Calibri" panose="020F0502020204030204" pitchFamily="34" charset="0"/>
              </a:rPr>
              <a:t>H.-S. Kim, H. Kim, J. Paek, and S. Bahk, ‘Load Balancing Under Heavy Traffic in RPL Routing Protocol for Low Power and Lossy Networks’, </a:t>
            </a:r>
            <a:r>
              <a:rPr lang="en-US" sz="1000" i="1">
                <a:effectLst/>
                <a:latin typeface="Times New Roman" panose="02020603050405020304" pitchFamily="18" charset="0"/>
                <a:ea typeface="Calibri" panose="020F0502020204030204" pitchFamily="34" charset="0"/>
              </a:rPr>
              <a:t>IEEE Trans. Mob. Comput.</a:t>
            </a:r>
            <a:r>
              <a:rPr lang="en-US" sz="1000">
                <a:effectLst/>
                <a:latin typeface="Times New Roman" panose="02020603050405020304" pitchFamily="18" charset="0"/>
                <a:ea typeface="Calibri" panose="020F0502020204030204" pitchFamily="34" charset="0"/>
              </a:rPr>
              <a:t>, vol. 16, no. 4, pp. 964–979, Apr. 2017</a:t>
            </a:r>
            <a:endParaRPr lang="en-GB" sz="1000"/>
          </a:p>
        </p:txBody>
      </p:sp>
    </p:spTree>
    <p:extLst>
      <p:ext uri="{BB962C8B-B14F-4D97-AF65-F5344CB8AC3E}">
        <p14:creationId xmlns:p14="http://schemas.microsoft.com/office/powerpoint/2010/main" val="4097667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4.1 Công cụ phần mềm</a:t>
            </a:r>
          </a:p>
        </p:txBody>
      </p:sp>
      <p:sp>
        <p:nvSpPr>
          <p:cNvPr id="5" name="Content Placeholder 3">
            <a:extLst>
              <a:ext uri="{FF2B5EF4-FFF2-40B4-BE49-F238E27FC236}">
                <a16:creationId xmlns:a16="http://schemas.microsoft.com/office/drawing/2014/main" id="{D440F38C-1472-E071-0C67-5C77C200AD32}"/>
              </a:ext>
            </a:extLst>
          </p:cNvPr>
          <p:cNvSpPr>
            <a:spLocks noGrp="1"/>
          </p:cNvSpPr>
          <p:nvPr>
            <p:ph sz="quarter" idx="13"/>
          </p:nvPr>
        </p:nvSpPr>
        <p:spPr>
          <a:xfrm>
            <a:off x="235077" y="841247"/>
            <a:ext cx="8674100" cy="5303393"/>
          </a:xfrm>
        </p:spPr>
        <p:txBody>
          <a:bodyPr/>
          <a:lstStyle/>
          <a:p>
            <a:pPr marL="457200" indent="-457200">
              <a:buAutoNum type="alphaLcPeriod"/>
            </a:pPr>
            <a:r>
              <a:rPr lang="en-US" sz="2000">
                <a:latin typeface="Times New Roman" panose="02020603050405020304" pitchFamily="18" charset="0"/>
                <a:cs typeface="Times New Roman" panose="02020603050405020304" pitchFamily="18" charset="0"/>
              </a:rPr>
              <a:t>Hệ điều hành mã nguồn mở Contiki OS</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6" name="Picture 5" descr="Logo — Contiki-NG documentation">
            <a:extLst>
              <a:ext uri="{FF2B5EF4-FFF2-40B4-BE49-F238E27FC236}">
                <a16:creationId xmlns:a16="http://schemas.microsoft.com/office/drawing/2014/main" id="{30E90BBF-5B53-C209-E6CC-EC24A9D7D9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12" y="995698"/>
            <a:ext cx="1173350" cy="711183"/>
          </a:xfrm>
          <a:prstGeom prst="rect">
            <a:avLst/>
          </a:prstGeom>
          <a:noFill/>
          <a:ln>
            <a:noFill/>
          </a:ln>
        </p:spPr>
      </p:pic>
      <p:sp>
        <p:nvSpPr>
          <p:cNvPr id="7" name="TextBox 6">
            <a:extLst>
              <a:ext uri="{FF2B5EF4-FFF2-40B4-BE49-F238E27FC236}">
                <a16:creationId xmlns:a16="http://schemas.microsoft.com/office/drawing/2014/main" id="{D0E89746-7995-1815-F7A6-CC883B2FAF74}"/>
              </a:ext>
            </a:extLst>
          </p:cNvPr>
          <p:cNvSpPr txBox="1"/>
          <p:nvPr/>
        </p:nvSpPr>
        <p:spPr>
          <a:xfrm>
            <a:off x="349768" y="2155644"/>
            <a:ext cx="7562335" cy="1323439"/>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Ưu điểm:</a:t>
            </a:r>
          </a:p>
          <a:p>
            <a:pPr marL="285750" indent="-285750">
              <a:buFontTx/>
              <a:buChar char="-"/>
            </a:pPr>
            <a:r>
              <a:rPr lang="en-GB" sz="2000">
                <a:latin typeface="Times New Roman" panose="02020603050405020304" pitchFamily="18" charset="0"/>
                <a:cs typeface="Times New Roman" panose="02020603050405020304" pitchFamily="18" charset="0"/>
              </a:rPr>
              <a:t>Kích thước nhỏ và tiết kiệm năng lượng</a:t>
            </a:r>
          </a:p>
          <a:p>
            <a:pPr marL="285750" indent="-285750">
              <a:buFontTx/>
              <a:buChar char="-"/>
            </a:pPr>
            <a:r>
              <a:rPr lang="en-GB" sz="2000">
                <a:latin typeface="Times New Roman" panose="02020603050405020304" pitchFamily="18" charset="0"/>
                <a:cs typeface="Times New Roman" panose="02020603050405020304" pitchFamily="18" charset="0"/>
              </a:rPr>
              <a:t>Hỗ trợ khả năng đa nhiệm</a:t>
            </a:r>
          </a:p>
          <a:p>
            <a:pPr marL="285750" indent="-285750">
              <a:buFontTx/>
              <a:buChar char="-"/>
            </a:pPr>
            <a:r>
              <a:rPr lang="en-GB" sz="2000">
                <a:latin typeface="Times New Roman" panose="02020603050405020304" pitchFamily="18" charset="0"/>
                <a:cs typeface="Times New Roman" panose="02020603050405020304" pitchFamily="18" charset="0"/>
              </a:rPr>
              <a:t>Hỗ trợ đa dạng các giao thức mạng</a:t>
            </a:r>
          </a:p>
        </p:txBody>
      </p:sp>
      <p:sp>
        <p:nvSpPr>
          <p:cNvPr id="8" name="TextBox 7">
            <a:extLst>
              <a:ext uri="{FF2B5EF4-FFF2-40B4-BE49-F238E27FC236}">
                <a16:creationId xmlns:a16="http://schemas.microsoft.com/office/drawing/2014/main" id="{0D0FC43F-B902-7453-0A6C-3E7945C4B55E}"/>
              </a:ext>
            </a:extLst>
          </p:cNvPr>
          <p:cNvSpPr txBox="1"/>
          <p:nvPr/>
        </p:nvSpPr>
        <p:spPr>
          <a:xfrm>
            <a:off x="5404212" y="2441403"/>
            <a:ext cx="4572000" cy="707886"/>
          </a:xfrm>
          <a:prstGeom prst="rect">
            <a:avLst/>
          </a:prstGeom>
          <a:noFill/>
        </p:spPr>
        <p:txBody>
          <a:bodyPr wrap="square">
            <a:spAutoFit/>
          </a:bodyPr>
          <a:lstStyle/>
          <a:p>
            <a:pPr marL="285750" indent="-285750">
              <a:buFontTx/>
              <a:buChar char="-"/>
            </a:pPr>
            <a:r>
              <a:rPr lang="en-GB" sz="2000">
                <a:latin typeface="Times New Roman" panose="02020603050405020304" pitchFamily="18" charset="0"/>
                <a:cs typeface="Times New Roman" panose="02020603050405020304" pitchFamily="18" charset="0"/>
              </a:rPr>
              <a:t>Đa nền tảng phần cứng</a:t>
            </a:r>
          </a:p>
          <a:p>
            <a:pPr marL="285750" indent="-285750">
              <a:buFontTx/>
              <a:buChar char="-"/>
            </a:pPr>
            <a:r>
              <a:rPr lang="en-GB" sz="2000">
                <a:latin typeface="Times New Roman" panose="02020603050405020304" pitchFamily="18" charset="0"/>
                <a:cs typeface="Times New Roman" panose="02020603050405020304" pitchFamily="18" charset="0"/>
              </a:rPr>
              <a:t>Cộng đồng phát triển lớn</a:t>
            </a:r>
          </a:p>
        </p:txBody>
      </p:sp>
      <p:sp>
        <p:nvSpPr>
          <p:cNvPr id="10" name="TextBox 9">
            <a:extLst>
              <a:ext uri="{FF2B5EF4-FFF2-40B4-BE49-F238E27FC236}">
                <a16:creationId xmlns:a16="http://schemas.microsoft.com/office/drawing/2014/main" id="{8CB80367-6D49-BF09-402D-FE53BA3EF228}"/>
              </a:ext>
            </a:extLst>
          </p:cNvPr>
          <p:cNvSpPr txBox="1"/>
          <p:nvPr/>
        </p:nvSpPr>
        <p:spPr>
          <a:xfrm>
            <a:off x="234823" y="3556714"/>
            <a:ext cx="5043266" cy="400110"/>
          </a:xfrm>
          <a:prstGeom prst="rect">
            <a:avLst/>
          </a:prstGeom>
          <a:noFill/>
        </p:spPr>
        <p:txBody>
          <a:bodyPr wrap="square">
            <a:spAutoFit/>
          </a:body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b. 	Phần mềm mô phỏng Cooja</a:t>
            </a:r>
          </a:p>
        </p:txBody>
      </p:sp>
      <p:sp>
        <p:nvSpPr>
          <p:cNvPr id="12" name="TextBox 11">
            <a:extLst>
              <a:ext uri="{FF2B5EF4-FFF2-40B4-BE49-F238E27FC236}">
                <a16:creationId xmlns:a16="http://schemas.microsoft.com/office/drawing/2014/main" id="{13E7CDA0-4BFF-3B92-44B4-BC32570F97A4}"/>
              </a:ext>
            </a:extLst>
          </p:cNvPr>
          <p:cNvSpPr txBox="1"/>
          <p:nvPr/>
        </p:nvSpPr>
        <p:spPr>
          <a:xfrm>
            <a:off x="234823" y="4086803"/>
            <a:ext cx="4548192" cy="1631216"/>
          </a:xfrm>
          <a:prstGeom prst="rect">
            <a:avLst/>
          </a:prstGeom>
          <a:noFill/>
        </p:spPr>
        <p:txBody>
          <a:bodyPr wrap="square">
            <a:spAutoFit/>
          </a:bodyPr>
          <a:lstStyle/>
          <a:p>
            <a:pPr marL="0" indent="0">
              <a:buFont typeface="Arial" panose="020B0604020202020204" pitchFamily="34" charset="0"/>
              <a:buNone/>
            </a:pPr>
            <a:r>
              <a:rPr lang="en-US" sz="2000">
                <a:effectLst/>
                <a:latin typeface="Times New Roman" panose="02020603050405020304" pitchFamily="18" charset="0"/>
                <a:ea typeface="Calibri" panose="020F0502020204030204" pitchFamily="34" charset="0"/>
              </a:rPr>
              <a:t>Cooja ( Co-simulation of Objects in Java) là phần mềm mô phỏng mạng cảm biến không dây</a:t>
            </a:r>
            <a:endParaRPr lang="en-US" sz="2000">
              <a:latin typeface="Times New Roman" panose="02020603050405020304" pitchFamily="18" charset="0"/>
              <a:ea typeface="Calibri" panose="020F0502020204030204" pitchFamily="34" charset="0"/>
            </a:endParaRPr>
          </a:p>
          <a:p>
            <a:pPr marL="0" indent="0">
              <a:buFont typeface="Arial" panose="020B0604020202020204" pitchFamily="34" charset="0"/>
              <a:buNone/>
            </a:pPr>
            <a:r>
              <a:rPr lang="en-US" sz="2000">
                <a:effectLst/>
                <a:latin typeface="Times New Roman" panose="02020603050405020304" pitchFamily="18" charset="0"/>
                <a:ea typeface="Calibri" panose="020F0502020204030204" pitchFamily="34" charset="0"/>
              </a:rPr>
              <a:t>Được phát triển như một phần của dự án Contiki OS. </a:t>
            </a:r>
            <a:endParaRPr lang="en-GB" sz="2000">
              <a:solidFill>
                <a:srgbClr val="000000"/>
              </a:solidFill>
              <a:effectLst/>
              <a:latin typeface="Times New Roman" panose="02020603050405020304" pitchFamily="18" charset="0"/>
              <a:ea typeface="Calibri" panose="020F0502020204030204" pitchFamily="34" charset="0"/>
            </a:endParaRPr>
          </a:p>
        </p:txBody>
      </p:sp>
      <p:pic>
        <p:nvPicPr>
          <p:cNvPr id="13" name="Picture 12" descr="A computer screen shot of a network&#10;&#10;Description automatically generated">
            <a:extLst>
              <a:ext uri="{FF2B5EF4-FFF2-40B4-BE49-F238E27FC236}">
                <a16:creationId xmlns:a16="http://schemas.microsoft.com/office/drawing/2014/main" id="{EFED6B82-0119-C840-487A-AD037D7B3679}"/>
              </a:ext>
            </a:extLst>
          </p:cNvPr>
          <p:cNvPicPr>
            <a:picLocks noChangeAspect="1"/>
          </p:cNvPicPr>
          <p:nvPr/>
        </p:nvPicPr>
        <p:blipFill rotWithShape="1">
          <a:blip r:embed="rId4"/>
          <a:srcRect l="1838" t="1470" b="1710"/>
          <a:stretch/>
        </p:blipFill>
        <p:spPr>
          <a:xfrm>
            <a:off x="5188714" y="3253688"/>
            <a:ext cx="3780193" cy="2763065"/>
          </a:xfrm>
          <a:prstGeom prst="rect">
            <a:avLst/>
          </a:prstGeom>
        </p:spPr>
      </p:pic>
      <p:sp>
        <p:nvSpPr>
          <p:cNvPr id="4" name="TextBox 3">
            <a:extLst>
              <a:ext uri="{FF2B5EF4-FFF2-40B4-BE49-F238E27FC236}">
                <a16:creationId xmlns:a16="http://schemas.microsoft.com/office/drawing/2014/main" id="{E1747136-1C91-BA6E-0BDE-10A1493BAF78}"/>
              </a:ext>
            </a:extLst>
          </p:cNvPr>
          <p:cNvSpPr txBox="1"/>
          <p:nvPr/>
        </p:nvSpPr>
        <p:spPr>
          <a:xfrm>
            <a:off x="6371991" y="6065050"/>
            <a:ext cx="1669674" cy="276999"/>
          </a:xfrm>
          <a:prstGeom prst="rect">
            <a:avLst/>
          </a:prstGeom>
          <a:noFill/>
        </p:spPr>
        <p:txBody>
          <a:bodyPr wrap="square" rtlCol="0">
            <a:spAutoFit/>
          </a:bodyPr>
          <a:lstStyle/>
          <a:p>
            <a:r>
              <a:rPr lang="en-GB" sz="1200" i="1"/>
              <a:t>Hình 9: Giao diện Cooja</a:t>
            </a:r>
          </a:p>
        </p:txBody>
      </p:sp>
      <p:sp>
        <p:nvSpPr>
          <p:cNvPr id="11" name="TextBox 10">
            <a:extLst>
              <a:ext uri="{FF2B5EF4-FFF2-40B4-BE49-F238E27FC236}">
                <a16:creationId xmlns:a16="http://schemas.microsoft.com/office/drawing/2014/main" id="{F35E0AEC-B6FF-FDFA-7F5F-E7293D4F78AA}"/>
              </a:ext>
            </a:extLst>
          </p:cNvPr>
          <p:cNvSpPr txBox="1"/>
          <p:nvPr/>
        </p:nvSpPr>
        <p:spPr>
          <a:xfrm>
            <a:off x="240625" y="1139981"/>
            <a:ext cx="7392242" cy="1015663"/>
          </a:xfrm>
          <a:prstGeom prst="rect">
            <a:avLst/>
          </a:prstGeom>
          <a:noFill/>
        </p:spPr>
        <p:txBody>
          <a:bodyPr wrap="square">
            <a:spAutoFit/>
          </a:bodyPr>
          <a:lstStyle/>
          <a:p>
            <a:pPr marL="0" indent="0">
              <a:buNone/>
            </a:pPr>
            <a:r>
              <a:rPr lang="en-US" sz="2000">
                <a:effectLst/>
                <a:latin typeface="Times New Roman" panose="02020603050405020304" pitchFamily="18" charset="0"/>
                <a:ea typeface="Calibri" panose="020F0502020204030204" pitchFamily="34" charset="0"/>
              </a:rPr>
              <a:t>Contiki là một hệ điều hành nhúng mã nguồn mở nhẹ, linh hoạt và hiệu quả được thiết kế đặc biệt cho mạng cảm biến không dây và thiết bị Internet of Things (IoT). </a:t>
            </a:r>
          </a:p>
        </p:txBody>
      </p:sp>
    </p:spTree>
    <p:extLst>
      <p:ext uri="{BB962C8B-B14F-4D97-AF65-F5344CB8AC3E}">
        <p14:creationId xmlns:p14="http://schemas.microsoft.com/office/powerpoint/2010/main" val="237249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US"/>
              <a:t>4.3 Phần cứng</a:t>
            </a:r>
          </a:p>
        </p:txBody>
      </p:sp>
      <p:sp>
        <p:nvSpPr>
          <p:cNvPr id="8" name="Content Placeholder 3">
            <a:extLst>
              <a:ext uri="{FF2B5EF4-FFF2-40B4-BE49-F238E27FC236}">
                <a16:creationId xmlns:a16="http://schemas.microsoft.com/office/drawing/2014/main" id="{6D692FA7-923A-1085-D14F-5B62DB44D3D5}"/>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Times New Roman" panose="02020603050405020304" pitchFamily="18" charset="0"/>
                <a:cs typeface="Times New Roman" panose="02020603050405020304" pitchFamily="18" charset="0"/>
              </a:rPr>
              <a:t> </a:t>
            </a:r>
            <a:r>
              <a:rPr lang="en-US" sz="2000" b="1" i="1">
                <a:latin typeface="Times New Roman" panose="02020603050405020304" pitchFamily="18" charset="0"/>
                <a:cs typeface="Times New Roman" panose="02020603050405020304" pitchFamily="18" charset="0"/>
              </a:rPr>
              <a:t>Kit phát triển Launchpad CC2650</a:t>
            </a:r>
            <a:r>
              <a:rPr lang="en-US" sz="2000">
                <a:latin typeface="Times New Roman" panose="02020603050405020304" pitchFamily="18" charset="0"/>
                <a:cs typeface="Times New Roman" panose="02020603050405020304" pitchFamily="18" charset="0"/>
              </a:rPr>
              <a:t>:  </a:t>
            </a:r>
            <a:r>
              <a:rPr lang="en-US" sz="2000">
                <a:solidFill>
                  <a:srgbClr val="000000"/>
                </a:solidFill>
                <a:effectLst/>
                <a:latin typeface="Times New Roman" panose="02020603050405020304" pitchFamily="18" charset="0"/>
                <a:ea typeface="Calibri" panose="020F0502020204030204" pitchFamily="34" charset="0"/>
              </a:rPr>
              <a:t>SoC ( System on Chip) chứa bộ xử lý ARM® Cortex®-M3 32 bit và tích hợp bộ thu phát radio 2.4-GHz tương thích với tiêu chuẩn Bluetooth Low Energy(BLE) 4.2 và IEEE 802.15.4. </a:t>
            </a:r>
            <a:endParaRPr lang="en-GB" sz="2000">
              <a:solidFill>
                <a:srgbClr val="000000"/>
              </a:solidFill>
              <a:effectLst/>
              <a:latin typeface="Times New Roman" panose="02020603050405020304" pitchFamily="18" charset="0"/>
              <a:ea typeface="Calibri" panose="020F0502020204030204" pitchFamily="34" charset="0"/>
            </a:endParaRPr>
          </a:p>
          <a:p>
            <a:pPr marL="0" indent="0">
              <a:buFont typeface="Arial" panose="020B0604020202020204" pitchFamily="34" charset="0"/>
              <a:buNone/>
            </a:pPr>
            <a:endParaRPr lang="en-US" sz="2000">
              <a:latin typeface="Times New Roman" panose="02020603050405020304" pitchFamily="18" charset="0"/>
              <a:cs typeface="Times New Roman" panose="02020603050405020304" pitchFamily="18" charset="0"/>
            </a:endParaRPr>
          </a:p>
        </p:txBody>
      </p:sp>
      <p:pic>
        <p:nvPicPr>
          <p:cNvPr id="9" name="Picture 8" descr="TI CC2650 LaunchPad">
            <a:extLst>
              <a:ext uri="{FF2B5EF4-FFF2-40B4-BE49-F238E27FC236}">
                <a16:creationId xmlns:a16="http://schemas.microsoft.com/office/drawing/2014/main" id="{3C495B24-8B33-E8C8-2C27-3134DED0E249}"/>
              </a:ext>
            </a:extLst>
          </p:cNvPr>
          <p:cNvPicPr>
            <a:picLocks noChangeAspect="1"/>
          </p:cNvPicPr>
          <p:nvPr/>
        </p:nvPicPr>
        <p:blipFill rotWithShape="1">
          <a:blip r:embed="rId3">
            <a:extLst>
              <a:ext uri="{28A0092B-C50C-407E-A947-70E740481C1C}">
                <a14:useLocalDpi xmlns:a14="http://schemas.microsoft.com/office/drawing/2010/main" val="0"/>
              </a:ext>
            </a:extLst>
          </a:blip>
          <a:srcRect l="16166" t="178" r="28811" b="-1"/>
          <a:stretch/>
        </p:blipFill>
        <p:spPr bwMode="auto">
          <a:xfrm>
            <a:off x="810181" y="2145930"/>
            <a:ext cx="1989438" cy="3181375"/>
          </a:xfrm>
          <a:prstGeom prst="rect">
            <a:avLst/>
          </a:prstGeom>
          <a:noFill/>
          <a:ln>
            <a:noFill/>
          </a:ln>
        </p:spPr>
      </p:pic>
      <p:graphicFrame>
        <p:nvGraphicFramePr>
          <p:cNvPr id="12" name="Table 11">
            <a:extLst>
              <a:ext uri="{FF2B5EF4-FFF2-40B4-BE49-F238E27FC236}">
                <a16:creationId xmlns:a16="http://schemas.microsoft.com/office/drawing/2014/main" id="{92ADA2C5-991E-C9B8-B776-003E45DA97ED}"/>
              </a:ext>
            </a:extLst>
          </p:cNvPr>
          <p:cNvGraphicFramePr>
            <a:graphicFrameLocks noGrp="1"/>
          </p:cNvGraphicFramePr>
          <p:nvPr>
            <p:extLst>
              <p:ext uri="{D42A27DB-BD31-4B8C-83A1-F6EECF244321}">
                <p14:modId xmlns:p14="http://schemas.microsoft.com/office/powerpoint/2010/main" val="362336380"/>
              </p:ext>
            </p:extLst>
          </p:nvPr>
        </p:nvGraphicFramePr>
        <p:xfrm>
          <a:off x="3755637" y="2145930"/>
          <a:ext cx="4942748" cy="3523192"/>
        </p:xfrm>
        <a:graphic>
          <a:graphicData uri="http://schemas.openxmlformats.org/drawingml/2006/table">
            <a:tbl>
              <a:tblPr firstRow="1" bandRow="1">
                <a:tableStyleId>{5C22544A-7EE6-4342-B048-85BDC9FD1C3A}</a:tableStyleId>
              </a:tblPr>
              <a:tblGrid>
                <a:gridCol w="1989483">
                  <a:extLst>
                    <a:ext uri="{9D8B030D-6E8A-4147-A177-3AD203B41FA5}">
                      <a16:colId xmlns:a16="http://schemas.microsoft.com/office/drawing/2014/main" val="226104121"/>
                    </a:ext>
                  </a:extLst>
                </a:gridCol>
                <a:gridCol w="2953265">
                  <a:extLst>
                    <a:ext uri="{9D8B030D-6E8A-4147-A177-3AD203B41FA5}">
                      <a16:colId xmlns:a16="http://schemas.microsoft.com/office/drawing/2014/main" val="2261736467"/>
                    </a:ext>
                  </a:extLst>
                </a:gridCol>
              </a:tblGrid>
              <a:tr h="296539">
                <a:tc>
                  <a:txBody>
                    <a:bodyPr/>
                    <a:lstStyle/>
                    <a:p>
                      <a:pPr algn="ctr"/>
                      <a:r>
                        <a:rPr lang="en-US" sz="1400" b="1" kern="1200">
                          <a:solidFill>
                            <a:schemeClr val="tx1"/>
                          </a:solidFill>
                          <a:effectLst/>
                          <a:latin typeface="+mn-lt"/>
                          <a:ea typeface="+mn-ea"/>
                          <a:cs typeface="+mn-cs"/>
                        </a:rPr>
                        <a:t>Thông số</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kern="1200">
                          <a:solidFill>
                            <a:schemeClr val="tx1"/>
                          </a:solidFill>
                          <a:effectLst/>
                          <a:latin typeface="+mn-lt"/>
                          <a:ea typeface="+mn-ea"/>
                          <a:cs typeface="+mn-cs"/>
                        </a:rPr>
                        <a:t>Giá trị</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223596"/>
                  </a:ext>
                </a:extLst>
              </a:tr>
              <a:tr h="296539">
                <a:tc>
                  <a:txBody>
                    <a:bodyPr/>
                    <a:lstStyle/>
                    <a:p>
                      <a:r>
                        <a:rPr lang="en-US" sz="1400" kern="1200">
                          <a:solidFill>
                            <a:schemeClr val="dk1"/>
                          </a:solidFill>
                          <a:effectLst/>
                          <a:latin typeface="+mn-lt"/>
                          <a:ea typeface="+mn-ea"/>
                          <a:cs typeface="+mn-cs"/>
                        </a:rPr>
                        <a:t>Vi điều khiển</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ARM Cortex-M3</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114"/>
                  </a:ext>
                </a:extLst>
              </a:tr>
              <a:tr h="296539">
                <a:tc>
                  <a:txBody>
                    <a:bodyPr/>
                    <a:lstStyle/>
                    <a:p>
                      <a:r>
                        <a:rPr lang="en-US" sz="1400" kern="1200">
                          <a:solidFill>
                            <a:schemeClr val="dk1"/>
                          </a:solidFill>
                          <a:effectLst/>
                          <a:latin typeface="+mn-lt"/>
                          <a:ea typeface="+mn-ea"/>
                          <a:cs typeface="+mn-cs"/>
                        </a:rPr>
                        <a:t>Tần số hoạt động tối đa</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48MHz</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5294838"/>
                  </a:ext>
                </a:extLst>
              </a:tr>
              <a:tr h="463088">
                <a:tc>
                  <a:txBody>
                    <a:bodyPr/>
                    <a:lstStyle/>
                    <a:p>
                      <a:r>
                        <a:rPr lang="en-US" sz="1400" kern="1200">
                          <a:solidFill>
                            <a:schemeClr val="dk1"/>
                          </a:solidFill>
                          <a:effectLst/>
                          <a:latin typeface="+mn-lt"/>
                          <a:ea typeface="+mn-ea"/>
                          <a:cs typeface="+mn-cs"/>
                        </a:rPr>
                        <a:t>Bộ nhớ</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8KB SRAM bộ nhớ đệm</a:t>
                      </a:r>
                      <a:br>
                        <a:rPr lang="en-US" sz="1400" kern="1200">
                          <a:solidFill>
                            <a:schemeClr val="dk1"/>
                          </a:solidFill>
                          <a:effectLst/>
                          <a:latin typeface="+mn-lt"/>
                          <a:ea typeface="+mn-ea"/>
                          <a:cs typeface="+mn-cs"/>
                        </a:rPr>
                      </a:br>
                      <a:r>
                        <a:rPr lang="en-US" sz="1400" kern="1200">
                          <a:solidFill>
                            <a:schemeClr val="dk1"/>
                          </a:solidFill>
                          <a:effectLst/>
                          <a:latin typeface="+mn-lt"/>
                          <a:ea typeface="+mn-ea"/>
                          <a:cs typeface="+mn-cs"/>
                        </a:rPr>
                        <a:t>20KB SRAM dùng chung</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905141"/>
                  </a:ext>
                </a:extLst>
              </a:tr>
              <a:tr h="658072">
                <a:tc>
                  <a:txBody>
                    <a:bodyPr/>
                    <a:lstStyle/>
                    <a:p>
                      <a:r>
                        <a:rPr lang="en-US" sz="1400" kern="1200">
                          <a:solidFill>
                            <a:schemeClr val="dk1"/>
                          </a:solidFill>
                          <a:effectLst/>
                          <a:latin typeface="+mn-lt"/>
                          <a:ea typeface="+mn-ea"/>
                          <a:cs typeface="+mn-cs"/>
                        </a:rPr>
                        <a:t>Ngoại vi</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4 bộ đếm 32-bit, ADC 12-bit, Analog Comparator, 32 GPIOs</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1461564"/>
                  </a:ext>
                </a:extLst>
              </a:tr>
              <a:tr h="296539">
                <a:tc>
                  <a:txBody>
                    <a:bodyPr/>
                    <a:lstStyle/>
                    <a:p>
                      <a:r>
                        <a:rPr lang="en-US" sz="1400" kern="1200">
                          <a:solidFill>
                            <a:schemeClr val="dk1"/>
                          </a:solidFill>
                          <a:effectLst/>
                          <a:latin typeface="+mn-lt"/>
                          <a:ea typeface="+mn-ea"/>
                          <a:cs typeface="+mn-cs"/>
                        </a:rPr>
                        <a:t>Giao tiếp</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UART, SPI, I2C, I2S</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0843455"/>
                  </a:ext>
                </a:extLst>
              </a:tr>
              <a:tr h="296539">
                <a:tc>
                  <a:txBody>
                    <a:bodyPr/>
                    <a:lstStyle/>
                    <a:p>
                      <a:r>
                        <a:rPr lang="en-US" sz="1400" kern="1200">
                          <a:solidFill>
                            <a:schemeClr val="dk1"/>
                          </a:solidFill>
                          <a:effectLst/>
                          <a:latin typeface="+mn-lt"/>
                          <a:ea typeface="+mn-ea"/>
                          <a:cs typeface="+mn-cs"/>
                        </a:rPr>
                        <a:t>Công suất phát radio</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Tới 5 dBm</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132666"/>
                  </a:ext>
                </a:extLst>
              </a:tr>
              <a:tr h="463088">
                <a:tc>
                  <a:txBody>
                    <a:bodyPr/>
                    <a:lstStyle/>
                    <a:p>
                      <a:r>
                        <a:rPr lang="en-US" sz="1400" kern="1200">
                          <a:solidFill>
                            <a:schemeClr val="dk1"/>
                          </a:solidFill>
                          <a:effectLst/>
                          <a:latin typeface="+mn-lt"/>
                          <a:ea typeface="+mn-ea"/>
                          <a:cs typeface="+mn-cs"/>
                        </a:rPr>
                        <a:t>Độ nhạy</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–97 dBm cho BLE và –100 dBm cho 802.15.4</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8070706"/>
                  </a:ext>
                </a:extLst>
              </a:tr>
              <a:tr h="296539">
                <a:tc>
                  <a:txBody>
                    <a:bodyPr/>
                    <a:lstStyle/>
                    <a:p>
                      <a:r>
                        <a:rPr lang="en-US" sz="1400" kern="1200">
                          <a:solidFill>
                            <a:schemeClr val="dk1"/>
                          </a:solidFill>
                          <a:effectLst/>
                          <a:latin typeface="+mn-lt"/>
                          <a:ea typeface="+mn-ea"/>
                          <a:cs typeface="+mn-cs"/>
                        </a:rPr>
                        <a:t>Điện áp hoạt động</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a:solidFill>
                            <a:schemeClr val="dk1"/>
                          </a:solidFill>
                          <a:effectLst/>
                          <a:latin typeface="+mn-lt"/>
                          <a:ea typeface="+mn-ea"/>
                          <a:cs typeface="+mn-cs"/>
                        </a:rPr>
                        <a:t>1.8- 3.8V</a:t>
                      </a:r>
                      <a:endParaRPr lang="en-GB"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3554824"/>
                  </a:ext>
                </a:extLst>
              </a:tr>
            </a:tbl>
          </a:graphicData>
        </a:graphic>
      </p:graphicFrame>
      <p:sp>
        <p:nvSpPr>
          <p:cNvPr id="4" name="TextBox 3">
            <a:extLst>
              <a:ext uri="{FF2B5EF4-FFF2-40B4-BE49-F238E27FC236}">
                <a16:creationId xmlns:a16="http://schemas.microsoft.com/office/drawing/2014/main" id="{29D37E46-6B5A-F8DC-AF1E-ED7B35DDD45E}"/>
              </a:ext>
            </a:extLst>
          </p:cNvPr>
          <p:cNvSpPr txBox="1"/>
          <p:nvPr/>
        </p:nvSpPr>
        <p:spPr>
          <a:xfrm>
            <a:off x="420720" y="5349621"/>
            <a:ext cx="2768359" cy="276999"/>
          </a:xfrm>
          <a:prstGeom prst="rect">
            <a:avLst/>
          </a:prstGeom>
          <a:noFill/>
        </p:spPr>
        <p:txBody>
          <a:bodyPr wrap="square" rtlCol="0">
            <a:spAutoFit/>
          </a:bodyPr>
          <a:lstStyle/>
          <a:p>
            <a:r>
              <a:rPr lang="en-GB" sz="1200" i="1"/>
              <a:t>Hình 10: Kit phát triển Launchpad CC2650</a:t>
            </a:r>
          </a:p>
        </p:txBody>
      </p:sp>
    </p:spTree>
    <p:extLst>
      <p:ext uri="{BB962C8B-B14F-4D97-AF65-F5344CB8AC3E}">
        <p14:creationId xmlns:p14="http://schemas.microsoft.com/office/powerpoint/2010/main" val="1533327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5.1 Kịch bản mô phỏng</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a. Mô phỏng trên Cooja</a:t>
            </a:r>
          </a:p>
        </p:txBody>
      </p:sp>
      <p:pic>
        <p:nvPicPr>
          <p:cNvPr id="9" name="Picture 8">
            <a:extLst>
              <a:ext uri="{FF2B5EF4-FFF2-40B4-BE49-F238E27FC236}">
                <a16:creationId xmlns:a16="http://schemas.microsoft.com/office/drawing/2014/main" id="{FDAEE596-65F0-E27F-58FE-E93CD91CE0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2" y="1862137"/>
            <a:ext cx="3613365" cy="3517493"/>
          </a:xfrm>
          <a:prstGeom prst="rect">
            <a:avLst/>
          </a:prstGeom>
          <a:noFill/>
          <a:ln>
            <a:noFill/>
          </a:ln>
        </p:spPr>
      </p:pic>
      <p:graphicFrame>
        <p:nvGraphicFramePr>
          <p:cNvPr id="10" name="Table 9">
            <a:extLst>
              <a:ext uri="{FF2B5EF4-FFF2-40B4-BE49-F238E27FC236}">
                <a16:creationId xmlns:a16="http://schemas.microsoft.com/office/drawing/2014/main" id="{231114BE-42E4-D715-BA54-7AEF3CC88DE3}"/>
              </a:ext>
            </a:extLst>
          </p:cNvPr>
          <p:cNvGraphicFramePr>
            <a:graphicFrameLocks noGrp="1"/>
          </p:cNvGraphicFramePr>
          <p:nvPr>
            <p:extLst>
              <p:ext uri="{D42A27DB-BD31-4B8C-83A1-F6EECF244321}">
                <p14:modId xmlns:p14="http://schemas.microsoft.com/office/powerpoint/2010/main" val="4046548148"/>
              </p:ext>
            </p:extLst>
          </p:nvPr>
        </p:nvGraphicFramePr>
        <p:xfrm>
          <a:off x="4517248" y="1862137"/>
          <a:ext cx="4407535" cy="2756154"/>
        </p:xfrm>
        <a:graphic>
          <a:graphicData uri="http://schemas.openxmlformats.org/drawingml/2006/table">
            <a:tbl>
              <a:tblPr firstRow="1" firstCol="1" bandRow="1">
                <a:tableStyleId>{5C22544A-7EE6-4342-B048-85BDC9FD1C3A}</a:tableStyleId>
              </a:tblPr>
              <a:tblGrid>
                <a:gridCol w="2067560">
                  <a:extLst>
                    <a:ext uri="{9D8B030D-6E8A-4147-A177-3AD203B41FA5}">
                      <a16:colId xmlns:a16="http://schemas.microsoft.com/office/drawing/2014/main" val="4260207591"/>
                    </a:ext>
                  </a:extLst>
                </a:gridCol>
                <a:gridCol w="2339975">
                  <a:extLst>
                    <a:ext uri="{9D8B030D-6E8A-4147-A177-3AD203B41FA5}">
                      <a16:colId xmlns:a16="http://schemas.microsoft.com/office/drawing/2014/main" val="3958386581"/>
                    </a:ext>
                  </a:extLst>
                </a:gridCol>
              </a:tblGrid>
              <a:tr h="0">
                <a:tc>
                  <a:txBody>
                    <a:bodyPr/>
                    <a:lstStyle/>
                    <a:p>
                      <a:pPr algn="ctr">
                        <a:lnSpc>
                          <a:spcPct val="110000"/>
                        </a:lnSpc>
                        <a:spcBef>
                          <a:spcPts val="300"/>
                        </a:spcBef>
                      </a:pPr>
                      <a:r>
                        <a:rPr lang="en-US" sz="1600" b="1">
                          <a:solidFill>
                            <a:schemeClr val="tx1"/>
                          </a:solidFill>
                          <a:effectLst/>
                          <a:latin typeface="Times New Roman" panose="02020603050405020304" pitchFamily="18" charset="0"/>
                          <a:cs typeface="Times New Roman" panose="02020603050405020304" pitchFamily="18" charset="0"/>
                        </a:rPr>
                        <a:t>Tham số</a:t>
                      </a:r>
                      <a:endParaRPr lang="en-GB"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1">
                          <a:solidFill>
                            <a:schemeClr val="tx1"/>
                          </a:solidFill>
                          <a:effectLst/>
                          <a:latin typeface="Times New Roman" panose="02020603050405020304" pitchFamily="18" charset="0"/>
                          <a:cs typeface="Times New Roman" panose="02020603050405020304" pitchFamily="18" charset="0"/>
                        </a:rPr>
                        <a:t>Giá trị</a:t>
                      </a:r>
                      <a:endParaRPr lang="en-GB"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9180049"/>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Phần mềm mô phỏng</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Cooja, Contiki 3.0</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425246"/>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Số nút</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21 nút, 1 nút nhận, 20 nút gửi</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3987339"/>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Chu kì gửi</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30s, 5s</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128975"/>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Thời gian mô phỏng</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2000s, 360s</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1734708"/>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Transmistion Range</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50m</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9563063"/>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Interference Range</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60m</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862113"/>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K</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17</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0744711"/>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Kr</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220</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7399725"/>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Kq</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100</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81653"/>
                  </a:ext>
                </a:extLst>
              </a:tr>
            </a:tbl>
          </a:graphicData>
        </a:graphic>
      </p:graphicFrame>
      <p:sp>
        <p:nvSpPr>
          <p:cNvPr id="11" name="TextBox 10">
            <a:extLst>
              <a:ext uri="{FF2B5EF4-FFF2-40B4-BE49-F238E27FC236}">
                <a16:creationId xmlns:a16="http://schemas.microsoft.com/office/drawing/2014/main" id="{B01BDFD6-600D-7C25-50D5-4DF59FC6EDAB}"/>
              </a:ext>
            </a:extLst>
          </p:cNvPr>
          <p:cNvSpPr txBox="1"/>
          <p:nvPr/>
        </p:nvSpPr>
        <p:spPr>
          <a:xfrm>
            <a:off x="4517248" y="4917965"/>
            <a:ext cx="4247190" cy="1015663"/>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2 kịch bản mô phỏng:</a:t>
            </a:r>
          </a:p>
          <a:p>
            <a:pPr marL="285750" indent="-285750">
              <a:buFontTx/>
              <a:buChar char="-"/>
            </a:pPr>
            <a:r>
              <a:rPr lang="en-GB" sz="2000">
                <a:latin typeface="Times New Roman" panose="02020603050405020304" pitchFamily="18" charset="0"/>
                <a:cs typeface="Times New Roman" panose="02020603050405020304" pitchFamily="18" charset="0"/>
              </a:rPr>
              <a:t>Lưu lượng thấp, chu kì 30s</a:t>
            </a:r>
          </a:p>
          <a:p>
            <a:pPr marL="285750" indent="-285750">
              <a:buFontTx/>
              <a:buChar char="-"/>
            </a:pPr>
            <a:r>
              <a:rPr lang="en-GB" sz="2000">
                <a:latin typeface="Times New Roman" panose="02020603050405020304" pitchFamily="18" charset="0"/>
                <a:cs typeface="Times New Roman" panose="02020603050405020304" pitchFamily="18" charset="0"/>
              </a:rPr>
              <a:t>Lưu lượng cao, chu kì 5s</a:t>
            </a:r>
          </a:p>
        </p:txBody>
      </p:sp>
      <p:sp>
        <p:nvSpPr>
          <p:cNvPr id="4" name="TextBox 3">
            <a:extLst>
              <a:ext uri="{FF2B5EF4-FFF2-40B4-BE49-F238E27FC236}">
                <a16:creationId xmlns:a16="http://schemas.microsoft.com/office/drawing/2014/main" id="{F2D72E59-ADE7-251D-1F26-991A8CCCEC5A}"/>
              </a:ext>
            </a:extLst>
          </p:cNvPr>
          <p:cNvSpPr txBox="1"/>
          <p:nvPr/>
        </p:nvSpPr>
        <p:spPr>
          <a:xfrm>
            <a:off x="1217898" y="5471821"/>
            <a:ext cx="2279291" cy="276999"/>
          </a:xfrm>
          <a:prstGeom prst="rect">
            <a:avLst/>
          </a:prstGeom>
          <a:noFill/>
        </p:spPr>
        <p:txBody>
          <a:bodyPr wrap="square" rtlCol="0">
            <a:spAutoFit/>
          </a:bodyPr>
          <a:lstStyle/>
          <a:p>
            <a:r>
              <a:rPr lang="en-GB" sz="1200" i="1"/>
              <a:t>Hình 11: Sơ đồ mạng mô phỏng</a:t>
            </a:r>
          </a:p>
        </p:txBody>
      </p:sp>
    </p:spTree>
    <p:extLst>
      <p:ext uri="{BB962C8B-B14F-4D97-AF65-F5344CB8AC3E}">
        <p14:creationId xmlns:p14="http://schemas.microsoft.com/office/powerpoint/2010/main" val="1524033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5.2 Kết quả mô phỏng</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78202" y="83897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a. Mô phỏng kịch bản lưu lượng thấp</a:t>
            </a:r>
          </a:p>
        </p:txBody>
      </p:sp>
      <p:pic>
        <p:nvPicPr>
          <p:cNvPr id="11" name="Picture 10">
            <a:extLst>
              <a:ext uri="{FF2B5EF4-FFF2-40B4-BE49-F238E27FC236}">
                <a16:creationId xmlns:a16="http://schemas.microsoft.com/office/drawing/2014/main" id="{8867BF20-8F17-C148-35F3-506859606A68}"/>
              </a:ext>
            </a:extLst>
          </p:cNvPr>
          <p:cNvPicPr>
            <a:picLocks noChangeAspect="1"/>
          </p:cNvPicPr>
          <p:nvPr/>
        </p:nvPicPr>
        <p:blipFill rotWithShape="1">
          <a:blip r:embed="rId2">
            <a:extLst>
              <a:ext uri="{28A0092B-C50C-407E-A947-70E740481C1C}">
                <a14:useLocalDpi xmlns:a14="http://schemas.microsoft.com/office/drawing/2010/main" val="0"/>
              </a:ext>
            </a:extLst>
          </a:blip>
          <a:srcRect t="11029"/>
          <a:stretch/>
        </p:blipFill>
        <p:spPr bwMode="auto">
          <a:xfrm>
            <a:off x="690904" y="2597264"/>
            <a:ext cx="3499413" cy="2340485"/>
          </a:xfrm>
          <a:prstGeom prst="rect">
            <a:avLst/>
          </a:prstGeom>
          <a:noFill/>
          <a:ln>
            <a:noFill/>
          </a:ln>
        </p:spPr>
      </p:pic>
      <p:sp>
        <p:nvSpPr>
          <p:cNvPr id="15" name="TextBox 14">
            <a:extLst>
              <a:ext uri="{FF2B5EF4-FFF2-40B4-BE49-F238E27FC236}">
                <a16:creationId xmlns:a16="http://schemas.microsoft.com/office/drawing/2014/main" id="{B925659D-742A-2EB0-49E0-42AC6B216F04}"/>
              </a:ext>
            </a:extLst>
          </p:cNvPr>
          <p:cNvSpPr txBox="1"/>
          <p:nvPr/>
        </p:nvSpPr>
        <p:spPr>
          <a:xfrm>
            <a:off x="2021510" y="4778747"/>
            <a:ext cx="1097280"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RPL-ETX</a:t>
            </a:r>
          </a:p>
        </p:txBody>
      </p:sp>
      <p:graphicFrame>
        <p:nvGraphicFramePr>
          <p:cNvPr id="4" name="Table 3">
            <a:extLst>
              <a:ext uri="{FF2B5EF4-FFF2-40B4-BE49-F238E27FC236}">
                <a16:creationId xmlns:a16="http://schemas.microsoft.com/office/drawing/2014/main" id="{F7EA11C1-FA91-AF44-B8E0-236F700D7533}"/>
              </a:ext>
            </a:extLst>
          </p:cNvPr>
          <p:cNvGraphicFramePr>
            <a:graphicFrameLocks noGrp="1"/>
          </p:cNvGraphicFramePr>
          <p:nvPr>
            <p:extLst>
              <p:ext uri="{D42A27DB-BD31-4B8C-83A1-F6EECF244321}">
                <p14:modId xmlns:p14="http://schemas.microsoft.com/office/powerpoint/2010/main" val="808272297"/>
              </p:ext>
            </p:extLst>
          </p:nvPr>
        </p:nvGraphicFramePr>
        <p:xfrm>
          <a:off x="4862098" y="1466491"/>
          <a:ext cx="3854432" cy="4382576"/>
        </p:xfrm>
        <a:graphic>
          <a:graphicData uri="http://schemas.openxmlformats.org/drawingml/2006/table">
            <a:tbl>
              <a:tblPr firstRow="1" firstCol="1" bandRow="1">
                <a:tableStyleId>{5C22544A-7EE6-4342-B048-85BDC9FD1C3A}</a:tableStyleId>
              </a:tblPr>
              <a:tblGrid>
                <a:gridCol w="765314">
                  <a:extLst>
                    <a:ext uri="{9D8B030D-6E8A-4147-A177-3AD203B41FA5}">
                      <a16:colId xmlns:a16="http://schemas.microsoft.com/office/drawing/2014/main" val="4088621782"/>
                    </a:ext>
                  </a:extLst>
                </a:gridCol>
                <a:gridCol w="788223">
                  <a:extLst>
                    <a:ext uri="{9D8B030D-6E8A-4147-A177-3AD203B41FA5}">
                      <a16:colId xmlns:a16="http://schemas.microsoft.com/office/drawing/2014/main" val="2216911639"/>
                    </a:ext>
                  </a:extLst>
                </a:gridCol>
                <a:gridCol w="792558">
                  <a:extLst>
                    <a:ext uri="{9D8B030D-6E8A-4147-A177-3AD203B41FA5}">
                      <a16:colId xmlns:a16="http://schemas.microsoft.com/office/drawing/2014/main" val="1248324597"/>
                    </a:ext>
                  </a:extLst>
                </a:gridCol>
                <a:gridCol w="792558">
                  <a:extLst>
                    <a:ext uri="{9D8B030D-6E8A-4147-A177-3AD203B41FA5}">
                      <a16:colId xmlns:a16="http://schemas.microsoft.com/office/drawing/2014/main" val="4123021996"/>
                    </a:ext>
                  </a:extLst>
                </a:gridCol>
                <a:gridCol w="715779">
                  <a:extLst>
                    <a:ext uri="{9D8B030D-6E8A-4147-A177-3AD203B41FA5}">
                      <a16:colId xmlns:a16="http://schemas.microsoft.com/office/drawing/2014/main" val="30054833"/>
                    </a:ext>
                  </a:extLst>
                </a:gridCol>
              </a:tblGrid>
              <a:tr h="263956">
                <a:tc>
                  <a:txBody>
                    <a:bodyPr/>
                    <a:lstStyle/>
                    <a:p>
                      <a:pPr algn="just">
                        <a:lnSpc>
                          <a:spcPct val="110000"/>
                        </a:lnSpc>
                        <a:spcBef>
                          <a:spcPts val="300"/>
                        </a:spcBef>
                      </a:pPr>
                      <a:r>
                        <a:rPr lang="en-US" sz="1300">
                          <a:solidFill>
                            <a:schemeClr val="tx1"/>
                          </a:solidFill>
                          <a:effectLst/>
                        </a:rPr>
                        <a:t>Nút</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RPL-ETX</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ETX-EE</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ETX-RDC</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ETX-QU</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857714"/>
                  </a:ext>
                </a:extLst>
              </a:tr>
              <a:tr h="197087">
                <a:tc>
                  <a:txBody>
                    <a:bodyPr/>
                    <a:lstStyle/>
                    <a:p>
                      <a:pPr algn="just">
                        <a:lnSpc>
                          <a:spcPct val="110000"/>
                        </a:lnSpc>
                        <a:spcBef>
                          <a:spcPts val="300"/>
                        </a:spcBef>
                      </a:pPr>
                      <a:r>
                        <a:rPr lang="en-US" sz="1300">
                          <a:solidFill>
                            <a:schemeClr val="tx1"/>
                          </a:solidFill>
                          <a:effectLst/>
                        </a:rPr>
                        <a:t>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153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310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310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234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479503"/>
                  </a:ext>
                </a:extLst>
              </a:tr>
              <a:tr h="197087">
                <a:tc>
                  <a:txBody>
                    <a:bodyPr/>
                    <a:lstStyle/>
                    <a:p>
                      <a:pPr algn="just">
                        <a:lnSpc>
                          <a:spcPct val="110000"/>
                        </a:lnSpc>
                        <a:spcBef>
                          <a:spcPts val="300"/>
                        </a:spcBef>
                      </a:pPr>
                      <a:r>
                        <a:rPr lang="en-US" sz="1300">
                          <a:solidFill>
                            <a:schemeClr val="tx1"/>
                          </a:solidFill>
                          <a:effectLst/>
                        </a:rPr>
                        <a:t>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367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389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330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203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567546"/>
                  </a:ext>
                </a:extLst>
              </a:tr>
              <a:tr h="197087">
                <a:tc>
                  <a:txBody>
                    <a:bodyPr/>
                    <a:lstStyle/>
                    <a:p>
                      <a:pPr algn="just">
                        <a:lnSpc>
                          <a:spcPct val="110000"/>
                        </a:lnSpc>
                        <a:spcBef>
                          <a:spcPts val="300"/>
                        </a:spcBef>
                      </a:pPr>
                      <a:r>
                        <a:rPr lang="en-US" sz="1300">
                          <a:solidFill>
                            <a:schemeClr val="tx1"/>
                          </a:solidFill>
                          <a:effectLst/>
                        </a:rPr>
                        <a:t>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350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423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389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420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3074389"/>
                  </a:ext>
                </a:extLst>
              </a:tr>
              <a:tr h="197087">
                <a:tc>
                  <a:txBody>
                    <a:bodyPr/>
                    <a:lstStyle/>
                    <a:p>
                      <a:pPr algn="just">
                        <a:lnSpc>
                          <a:spcPct val="110000"/>
                        </a:lnSpc>
                        <a:spcBef>
                          <a:spcPts val="300"/>
                        </a:spcBef>
                      </a:pPr>
                      <a:r>
                        <a:rPr lang="en-US" sz="1300">
                          <a:solidFill>
                            <a:schemeClr val="tx1"/>
                          </a:solidFill>
                          <a:effectLst/>
                        </a:rPr>
                        <a:t>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387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290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360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064787"/>
                  </a:ext>
                </a:extLst>
              </a:tr>
              <a:tr h="197087">
                <a:tc>
                  <a:txBody>
                    <a:bodyPr/>
                    <a:lstStyle/>
                    <a:p>
                      <a:pPr algn="just">
                        <a:lnSpc>
                          <a:spcPct val="110000"/>
                        </a:lnSpc>
                        <a:spcBef>
                          <a:spcPts val="300"/>
                        </a:spcBef>
                      </a:pPr>
                      <a:r>
                        <a:rPr lang="en-US" sz="1300">
                          <a:solidFill>
                            <a:schemeClr val="tx1"/>
                          </a:solidFill>
                          <a:effectLst/>
                        </a:rPr>
                        <a:t>6</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211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269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164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129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2824654"/>
                  </a:ext>
                </a:extLst>
              </a:tr>
              <a:tr h="197087">
                <a:tc>
                  <a:txBody>
                    <a:bodyPr/>
                    <a:lstStyle/>
                    <a:p>
                      <a:pPr algn="just">
                        <a:lnSpc>
                          <a:spcPct val="110000"/>
                        </a:lnSpc>
                        <a:spcBef>
                          <a:spcPts val="300"/>
                        </a:spcBef>
                      </a:pPr>
                      <a:r>
                        <a:rPr lang="en-US" sz="1300">
                          <a:solidFill>
                            <a:schemeClr val="tx1"/>
                          </a:solidFill>
                          <a:effectLst/>
                        </a:rPr>
                        <a:t>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323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330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386</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387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1588311"/>
                  </a:ext>
                </a:extLst>
              </a:tr>
              <a:tr h="197087">
                <a:tc>
                  <a:txBody>
                    <a:bodyPr/>
                    <a:lstStyle/>
                    <a:p>
                      <a:pPr algn="just">
                        <a:lnSpc>
                          <a:spcPct val="110000"/>
                        </a:lnSpc>
                        <a:spcBef>
                          <a:spcPts val="300"/>
                        </a:spcBef>
                      </a:pPr>
                      <a:r>
                        <a:rPr lang="en-US" sz="1300">
                          <a:solidFill>
                            <a:schemeClr val="tx1"/>
                          </a:solidFill>
                          <a:effectLst/>
                        </a:rPr>
                        <a:t>8</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137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182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178</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125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8114750"/>
                  </a:ext>
                </a:extLst>
              </a:tr>
              <a:tr h="197087">
                <a:tc>
                  <a:txBody>
                    <a:bodyPr/>
                    <a:lstStyle/>
                    <a:p>
                      <a:pPr algn="just">
                        <a:lnSpc>
                          <a:spcPct val="110000"/>
                        </a:lnSpc>
                        <a:spcBef>
                          <a:spcPts val="300"/>
                        </a:spcBef>
                      </a:pPr>
                      <a:r>
                        <a:rPr lang="en-US" sz="1300">
                          <a:solidFill>
                            <a:schemeClr val="tx1"/>
                          </a:solidFill>
                          <a:effectLst/>
                        </a:rPr>
                        <a:t>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132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153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136</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0585816"/>
                  </a:ext>
                </a:extLst>
              </a:tr>
              <a:tr h="197087">
                <a:tc>
                  <a:txBody>
                    <a:bodyPr/>
                    <a:lstStyle/>
                    <a:p>
                      <a:pPr algn="just">
                        <a:lnSpc>
                          <a:spcPct val="110000"/>
                        </a:lnSpc>
                        <a:spcBef>
                          <a:spcPts val="300"/>
                        </a:spcBef>
                      </a:pPr>
                      <a:r>
                        <a:rPr lang="en-US" sz="1300">
                          <a:solidFill>
                            <a:schemeClr val="tx1"/>
                          </a:solidFill>
                          <a:effectLst/>
                        </a:rPr>
                        <a:t>10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114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256</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083039"/>
                  </a:ext>
                </a:extLst>
              </a:tr>
              <a:tr h="197087">
                <a:tc>
                  <a:txBody>
                    <a:bodyPr/>
                    <a:lstStyle/>
                    <a:p>
                      <a:pPr algn="just">
                        <a:lnSpc>
                          <a:spcPct val="110000"/>
                        </a:lnSpc>
                        <a:spcBef>
                          <a:spcPts val="300"/>
                        </a:spcBef>
                      </a:pPr>
                      <a:r>
                        <a:rPr lang="en-US" sz="1300">
                          <a:solidFill>
                            <a:schemeClr val="tx1"/>
                          </a:solidFill>
                          <a:effectLst/>
                        </a:rPr>
                        <a:t>11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235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152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133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147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4527527"/>
                  </a:ext>
                </a:extLst>
              </a:tr>
              <a:tr h="197087">
                <a:tc>
                  <a:txBody>
                    <a:bodyPr/>
                    <a:lstStyle/>
                    <a:p>
                      <a:pPr algn="just">
                        <a:lnSpc>
                          <a:spcPct val="110000"/>
                        </a:lnSpc>
                        <a:spcBef>
                          <a:spcPts val="300"/>
                        </a:spcBef>
                      </a:pPr>
                      <a:r>
                        <a:rPr lang="en-US" sz="1300">
                          <a:solidFill>
                            <a:schemeClr val="tx1"/>
                          </a:solidFill>
                          <a:effectLst/>
                        </a:rPr>
                        <a:t>12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22</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8320419"/>
                  </a:ext>
                </a:extLst>
              </a:tr>
              <a:tr h="197087">
                <a:tc>
                  <a:txBody>
                    <a:bodyPr/>
                    <a:lstStyle/>
                    <a:p>
                      <a:pPr algn="just">
                        <a:lnSpc>
                          <a:spcPct val="110000"/>
                        </a:lnSpc>
                        <a:spcBef>
                          <a:spcPts val="300"/>
                        </a:spcBef>
                      </a:pPr>
                      <a:r>
                        <a:rPr lang="en-US" sz="1300">
                          <a:solidFill>
                            <a:schemeClr val="tx1"/>
                          </a:solidFill>
                          <a:effectLst/>
                        </a:rPr>
                        <a:t>13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117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41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5035610"/>
                  </a:ext>
                </a:extLst>
              </a:tr>
              <a:tr h="197087">
                <a:tc>
                  <a:txBody>
                    <a:bodyPr/>
                    <a:lstStyle/>
                    <a:p>
                      <a:pPr algn="just">
                        <a:lnSpc>
                          <a:spcPct val="110000"/>
                        </a:lnSpc>
                        <a:spcBef>
                          <a:spcPts val="300"/>
                        </a:spcBef>
                      </a:pPr>
                      <a:r>
                        <a:rPr lang="en-US" sz="1300">
                          <a:solidFill>
                            <a:schemeClr val="tx1"/>
                          </a:solidFill>
                          <a:effectLst/>
                        </a:rPr>
                        <a:t>14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98</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71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93</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39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0352497"/>
                  </a:ext>
                </a:extLst>
              </a:tr>
              <a:tr h="197087">
                <a:tc>
                  <a:txBody>
                    <a:bodyPr/>
                    <a:lstStyle/>
                    <a:p>
                      <a:pPr algn="just">
                        <a:lnSpc>
                          <a:spcPct val="110000"/>
                        </a:lnSpc>
                        <a:spcBef>
                          <a:spcPts val="300"/>
                        </a:spcBef>
                      </a:pPr>
                      <a:r>
                        <a:rPr lang="en-US" sz="1300">
                          <a:solidFill>
                            <a:schemeClr val="tx1"/>
                          </a:solidFill>
                          <a:effectLst/>
                        </a:rPr>
                        <a:t>15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74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105</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51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968835"/>
                  </a:ext>
                </a:extLst>
              </a:tr>
              <a:tr h="197087">
                <a:tc>
                  <a:txBody>
                    <a:bodyPr/>
                    <a:lstStyle/>
                    <a:p>
                      <a:pPr algn="just">
                        <a:lnSpc>
                          <a:spcPct val="110000"/>
                        </a:lnSpc>
                        <a:spcBef>
                          <a:spcPts val="300"/>
                        </a:spcBef>
                      </a:pPr>
                      <a:r>
                        <a:rPr lang="en-US" sz="1300">
                          <a:solidFill>
                            <a:schemeClr val="tx1"/>
                          </a:solidFill>
                          <a:effectLst/>
                        </a:rPr>
                        <a:t>16</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84</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70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71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47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7884078"/>
                  </a:ext>
                </a:extLst>
              </a:tr>
              <a:tr h="197087">
                <a:tc>
                  <a:txBody>
                    <a:bodyPr/>
                    <a:lstStyle/>
                    <a:p>
                      <a:pPr algn="just">
                        <a:lnSpc>
                          <a:spcPct val="110000"/>
                        </a:lnSpc>
                        <a:spcBef>
                          <a:spcPts val="300"/>
                        </a:spcBef>
                      </a:pPr>
                      <a:r>
                        <a:rPr lang="en-US" sz="1300">
                          <a:solidFill>
                            <a:schemeClr val="tx1"/>
                          </a:solidFill>
                          <a:effectLst/>
                        </a:rPr>
                        <a:t>17</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561462"/>
                  </a:ext>
                </a:extLst>
              </a:tr>
              <a:tr h="197087">
                <a:tc>
                  <a:txBody>
                    <a:bodyPr/>
                    <a:lstStyle/>
                    <a:p>
                      <a:pPr algn="just">
                        <a:lnSpc>
                          <a:spcPct val="110000"/>
                        </a:lnSpc>
                        <a:spcBef>
                          <a:spcPts val="300"/>
                        </a:spcBef>
                      </a:pPr>
                      <a:r>
                        <a:rPr lang="en-US" sz="1300">
                          <a:solidFill>
                            <a:schemeClr val="tx1"/>
                          </a:solidFill>
                          <a:effectLst/>
                        </a:rPr>
                        <a:t>18</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701392"/>
                  </a:ext>
                </a:extLst>
              </a:tr>
              <a:tr h="197087">
                <a:tc>
                  <a:txBody>
                    <a:bodyPr/>
                    <a:lstStyle/>
                    <a:p>
                      <a:pPr algn="just">
                        <a:lnSpc>
                          <a:spcPct val="110000"/>
                        </a:lnSpc>
                        <a:spcBef>
                          <a:spcPts val="300"/>
                        </a:spcBef>
                      </a:pPr>
                      <a:r>
                        <a:rPr lang="en-US" sz="1300">
                          <a:solidFill>
                            <a:schemeClr val="tx1"/>
                          </a:solidFill>
                          <a:effectLst/>
                        </a:rPr>
                        <a:t>19</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401347"/>
                  </a:ext>
                </a:extLst>
              </a:tr>
              <a:tr h="197087">
                <a:tc>
                  <a:txBody>
                    <a:bodyPr/>
                    <a:lstStyle/>
                    <a:p>
                      <a:pPr algn="just">
                        <a:lnSpc>
                          <a:spcPct val="110000"/>
                        </a:lnSpc>
                        <a:spcBef>
                          <a:spcPts val="300"/>
                        </a:spcBef>
                      </a:pPr>
                      <a:r>
                        <a:rPr lang="en-US" sz="1300">
                          <a:solidFill>
                            <a:schemeClr val="tx1"/>
                          </a:solidFill>
                          <a:effectLst/>
                        </a:rPr>
                        <a:t>20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819252"/>
                  </a:ext>
                </a:extLst>
              </a:tr>
              <a:tr h="197087">
                <a:tc>
                  <a:txBody>
                    <a:bodyPr/>
                    <a:lstStyle/>
                    <a:p>
                      <a:pPr algn="just">
                        <a:lnSpc>
                          <a:spcPct val="110000"/>
                        </a:lnSpc>
                        <a:spcBef>
                          <a:spcPts val="300"/>
                        </a:spcBef>
                      </a:pPr>
                      <a:r>
                        <a:rPr lang="en-US" sz="1300">
                          <a:solidFill>
                            <a:schemeClr val="tx1"/>
                          </a:solidFill>
                          <a:effectLst/>
                        </a:rPr>
                        <a:t>21</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10000"/>
                        </a:lnSpc>
                        <a:spcBef>
                          <a:spcPts val="300"/>
                        </a:spcBef>
                      </a:pPr>
                      <a:r>
                        <a:rPr lang="en-US" sz="1300">
                          <a:solidFill>
                            <a:schemeClr val="tx1"/>
                          </a:solidFill>
                          <a:effectLst/>
                        </a:rPr>
                        <a:t>0</a:t>
                      </a:r>
                      <a:endParaRPr lang="en-GB" sz="1300">
                        <a:solidFill>
                          <a:schemeClr val="tx1"/>
                        </a:solidFill>
                        <a:effectLst/>
                        <a:latin typeface="Times New Roman" panose="02020603050405020304" pitchFamily="18" charset="0"/>
                        <a:ea typeface="Calibri" panose="020F0502020204030204" pitchFamily="34" charset="0"/>
                      </a:endParaRPr>
                    </a:p>
                  </a:txBody>
                  <a:tcPr marL="66872" marR="6687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6533455"/>
                  </a:ext>
                </a:extLst>
              </a:tr>
            </a:tbl>
          </a:graphicData>
        </a:graphic>
      </p:graphicFrame>
      <p:sp>
        <p:nvSpPr>
          <p:cNvPr id="5" name="TextBox 4">
            <a:extLst>
              <a:ext uri="{FF2B5EF4-FFF2-40B4-BE49-F238E27FC236}">
                <a16:creationId xmlns:a16="http://schemas.microsoft.com/office/drawing/2014/main" id="{0CDF2A6E-69D5-F10E-AAC0-99BA6EF0235E}"/>
              </a:ext>
            </a:extLst>
          </p:cNvPr>
          <p:cNvSpPr txBox="1"/>
          <p:nvPr/>
        </p:nvSpPr>
        <p:spPr>
          <a:xfrm>
            <a:off x="5246699" y="5873084"/>
            <a:ext cx="3241368" cy="338554"/>
          </a:xfrm>
          <a:prstGeom prst="rect">
            <a:avLst/>
          </a:prstGeom>
          <a:noFill/>
        </p:spPr>
        <p:txBody>
          <a:bodyPr wrap="square" rtlCol="0">
            <a:spAutoFit/>
          </a:bodyPr>
          <a:lstStyle/>
          <a:p>
            <a:r>
              <a:rPr lang="en-GB" sz="1600" i="1">
                <a:latin typeface="Times New Roman" panose="02020603050405020304" pitchFamily="18" charset="0"/>
                <a:cs typeface="Times New Roman" panose="02020603050405020304" pitchFamily="18" charset="0"/>
              </a:rPr>
              <a:t>Số bản tin trung chuyển qua mỗi nút</a:t>
            </a:r>
          </a:p>
        </p:txBody>
      </p:sp>
    </p:spTree>
    <p:extLst>
      <p:ext uri="{BB962C8B-B14F-4D97-AF65-F5344CB8AC3E}">
        <p14:creationId xmlns:p14="http://schemas.microsoft.com/office/powerpoint/2010/main" val="265061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A4A0E3-7D02-C873-226D-707DABC29223}"/>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69D5F8B6-359F-6198-C3EF-AE94012F7AAD}"/>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5.2 Kết quả mô phỏng</a:t>
            </a:r>
            <a:endParaRPr lang="en-GB"/>
          </a:p>
        </p:txBody>
      </p:sp>
      <p:pic>
        <p:nvPicPr>
          <p:cNvPr id="12" name="Picture 11">
            <a:extLst>
              <a:ext uri="{FF2B5EF4-FFF2-40B4-BE49-F238E27FC236}">
                <a16:creationId xmlns:a16="http://schemas.microsoft.com/office/drawing/2014/main" id="{869C2787-55D6-B735-8797-0AB0736C30ED}"/>
              </a:ext>
            </a:extLst>
          </p:cNvPr>
          <p:cNvPicPr>
            <a:picLocks noChangeAspect="1"/>
          </p:cNvPicPr>
          <p:nvPr/>
        </p:nvPicPr>
        <p:blipFill rotWithShape="1">
          <a:blip r:embed="rId2">
            <a:extLst>
              <a:ext uri="{28A0092B-C50C-407E-A947-70E740481C1C}">
                <a14:useLocalDpi xmlns:a14="http://schemas.microsoft.com/office/drawing/2010/main" val="0"/>
              </a:ext>
            </a:extLst>
          </a:blip>
          <a:srcRect t="11060"/>
          <a:stretch/>
        </p:blipFill>
        <p:spPr bwMode="auto">
          <a:xfrm>
            <a:off x="761871" y="2574895"/>
            <a:ext cx="3499413" cy="2333113"/>
          </a:xfrm>
          <a:prstGeom prst="rect">
            <a:avLst/>
          </a:prstGeom>
          <a:noFill/>
          <a:ln>
            <a:noFill/>
          </a:ln>
        </p:spPr>
      </p:pic>
      <p:pic>
        <p:nvPicPr>
          <p:cNvPr id="13" name="Picture 12">
            <a:extLst>
              <a:ext uri="{FF2B5EF4-FFF2-40B4-BE49-F238E27FC236}">
                <a16:creationId xmlns:a16="http://schemas.microsoft.com/office/drawing/2014/main" id="{3379561B-03CB-F2A1-8149-6C992690DE2C}"/>
              </a:ext>
            </a:extLst>
          </p:cNvPr>
          <p:cNvPicPr>
            <a:picLocks noChangeAspect="1"/>
          </p:cNvPicPr>
          <p:nvPr/>
        </p:nvPicPr>
        <p:blipFill rotWithShape="1">
          <a:blip r:embed="rId3">
            <a:extLst>
              <a:ext uri="{28A0092B-C50C-407E-A947-70E740481C1C}">
                <a14:useLocalDpi xmlns:a14="http://schemas.microsoft.com/office/drawing/2010/main" val="0"/>
              </a:ext>
            </a:extLst>
          </a:blip>
          <a:srcRect t="10780"/>
          <a:stretch/>
        </p:blipFill>
        <p:spPr bwMode="auto">
          <a:xfrm>
            <a:off x="4757496" y="1105346"/>
            <a:ext cx="3499414" cy="2340485"/>
          </a:xfrm>
          <a:prstGeom prst="rect">
            <a:avLst/>
          </a:prstGeom>
          <a:noFill/>
          <a:ln>
            <a:noFill/>
          </a:ln>
        </p:spPr>
      </p:pic>
      <p:pic>
        <p:nvPicPr>
          <p:cNvPr id="14" name="Picture 13">
            <a:extLst>
              <a:ext uri="{FF2B5EF4-FFF2-40B4-BE49-F238E27FC236}">
                <a16:creationId xmlns:a16="http://schemas.microsoft.com/office/drawing/2014/main" id="{338DE0B9-523C-D0D2-FEFE-7CB8F15D933F}"/>
              </a:ext>
            </a:extLst>
          </p:cNvPr>
          <p:cNvPicPr>
            <a:picLocks noChangeAspect="1"/>
          </p:cNvPicPr>
          <p:nvPr/>
        </p:nvPicPr>
        <p:blipFill rotWithShape="1">
          <a:blip r:embed="rId4">
            <a:extLst>
              <a:ext uri="{28A0092B-C50C-407E-A947-70E740481C1C}">
                <a14:useLocalDpi xmlns:a14="http://schemas.microsoft.com/office/drawing/2010/main" val="0"/>
              </a:ext>
            </a:extLst>
          </a:blip>
          <a:srcRect t="10779"/>
          <a:stretch/>
        </p:blipFill>
        <p:spPr bwMode="auto">
          <a:xfrm>
            <a:off x="4742190" y="3741452"/>
            <a:ext cx="3499631" cy="2340485"/>
          </a:xfrm>
          <a:prstGeom prst="rect">
            <a:avLst/>
          </a:prstGeom>
          <a:noFill/>
          <a:ln>
            <a:noFill/>
          </a:ln>
        </p:spPr>
      </p:pic>
      <p:sp>
        <p:nvSpPr>
          <p:cNvPr id="17" name="TextBox 16">
            <a:extLst>
              <a:ext uri="{FF2B5EF4-FFF2-40B4-BE49-F238E27FC236}">
                <a16:creationId xmlns:a16="http://schemas.microsoft.com/office/drawing/2014/main" id="{A12C7242-7FEB-FF69-4F1F-05A2CB29D8F0}"/>
              </a:ext>
            </a:extLst>
          </p:cNvPr>
          <p:cNvSpPr txBox="1"/>
          <p:nvPr/>
        </p:nvSpPr>
        <p:spPr>
          <a:xfrm>
            <a:off x="6127425" y="3321594"/>
            <a:ext cx="1511331"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ETX-RDC</a:t>
            </a:r>
          </a:p>
        </p:txBody>
      </p:sp>
      <p:sp>
        <p:nvSpPr>
          <p:cNvPr id="18" name="TextBox 17">
            <a:extLst>
              <a:ext uri="{FF2B5EF4-FFF2-40B4-BE49-F238E27FC236}">
                <a16:creationId xmlns:a16="http://schemas.microsoft.com/office/drawing/2014/main" id="{8F7AD989-6065-A8AA-5BC2-09FF1C2DD311}"/>
              </a:ext>
            </a:extLst>
          </p:cNvPr>
          <p:cNvSpPr txBox="1"/>
          <p:nvPr/>
        </p:nvSpPr>
        <p:spPr>
          <a:xfrm>
            <a:off x="6126136" y="5957699"/>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ETX-QU</a:t>
            </a:r>
          </a:p>
        </p:txBody>
      </p:sp>
      <p:sp>
        <p:nvSpPr>
          <p:cNvPr id="5" name="Content Placeholder 3">
            <a:extLst>
              <a:ext uri="{FF2B5EF4-FFF2-40B4-BE49-F238E27FC236}">
                <a16:creationId xmlns:a16="http://schemas.microsoft.com/office/drawing/2014/main" id="{82BE5E99-6E20-BE5C-AB68-15A6A4C7B200}"/>
              </a:ext>
            </a:extLst>
          </p:cNvPr>
          <p:cNvSpPr txBox="1">
            <a:spLocks/>
          </p:cNvSpPr>
          <p:nvPr/>
        </p:nvSpPr>
        <p:spPr>
          <a:xfrm>
            <a:off x="278202" y="83897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a. Mô phỏng kịch bản lưu lượng thấp</a:t>
            </a:r>
          </a:p>
        </p:txBody>
      </p:sp>
      <p:sp>
        <p:nvSpPr>
          <p:cNvPr id="16" name="TextBox 15">
            <a:extLst>
              <a:ext uri="{FF2B5EF4-FFF2-40B4-BE49-F238E27FC236}">
                <a16:creationId xmlns:a16="http://schemas.microsoft.com/office/drawing/2014/main" id="{4D1A2322-82A4-B69D-C809-A9B45108831C}"/>
              </a:ext>
            </a:extLst>
          </p:cNvPr>
          <p:cNvSpPr txBox="1"/>
          <p:nvPr/>
        </p:nvSpPr>
        <p:spPr>
          <a:xfrm>
            <a:off x="2201117" y="4753556"/>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ETX-EE</a:t>
            </a:r>
          </a:p>
        </p:txBody>
      </p:sp>
    </p:spTree>
    <p:extLst>
      <p:ext uri="{BB962C8B-B14F-4D97-AF65-F5344CB8AC3E}">
        <p14:creationId xmlns:p14="http://schemas.microsoft.com/office/powerpoint/2010/main" val="205009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258020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b="0"/>
              <a:t>ĐÁNH GIÁ MỘT SỐ THUẬT TOÁN ĐỊNH TUYẾN RPL CHO MẠNG TỔN HAO VÀ NĂNG LƯỢNG THẤP</a:t>
            </a:r>
          </a:p>
          <a:p>
            <a:endParaRPr lang="en-US" sz="2800" b="0"/>
          </a:p>
          <a:p>
            <a:r>
              <a:rPr lang="en-US" sz="2400" b="0"/>
              <a:t>Sinh viên:	Phạm </a:t>
            </a:r>
            <a:r>
              <a:rPr lang="en-US" sz="2400" b="0" err="1"/>
              <a:t>Công</a:t>
            </a:r>
            <a:r>
              <a:rPr lang="en-US" sz="2400" b="0"/>
              <a:t> Minh 20200688</a:t>
            </a:r>
          </a:p>
          <a:p>
            <a:r>
              <a:rPr lang="en-US" sz="2400" b="0"/>
              <a:t>GVHD: 	PGS.TS Nguyễn Quốc Cường</a:t>
            </a:r>
          </a:p>
          <a:p>
            <a:endParaRPr lang="en-US" sz="2800" b="0"/>
          </a:p>
          <a:p>
            <a:endParaRPr lang="en-US" sz="2800" b="0"/>
          </a:p>
          <a:p>
            <a:endParaRPr lang="en-US" sz="2800" b="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5.2 Kết quả mô phỏng</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a. Mô phỏng kịch bản lưu lượng thấp</a:t>
            </a:r>
          </a:p>
        </p:txBody>
      </p:sp>
      <p:pic>
        <p:nvPicPr>
          <p:cNvPr id="4" name="Picture 3">
            <a:extLst>
              <a:ext uri="{FF2B5EF4-FFF2-40B4-BE49-F238E27FC236}">
                <a16:creationId xmlns:a16="http://schemas.microsoft.com/office/drawing/2014/main" id="{88B3CF0E-F4D2-9016-F0F5-37FCEF201A24}"/>
              </a:ext>
            </a:extLst>
          </p:cNvPr>
          <p:cNvPicPr>
            <a:picLocks noChangeAspect="1"/>
          </p:cNvPicPr>
          <p:nvPr/>
        </p:nvPicPr>
        <p:blipFill rotWithShape="1">
          <a:blip r:embed="rId2">
            <a:extLst>
              <a:ext uri="{28A0092B-C50C-407E-A947-70E740481C1C}">
                <a14:useLocalDpi xmlns:a14="http://schemas.microsoft.com/office/drawing/2010/main" val="0"/>
              </a:ext>
            </a:extLst>
          </a:blip>
          <a:srcRect t="8016" r="8649"/>
          <a:stretch/>
        </p:blipFill>
        <p:spPr bwMode="auto">
          <a:xfrm>
            <a:off x="688883" y="1439551"/>
            <a:ext cx="3103245" cy="2340647"/>
          </a:xfrm>
          <a:prstGeom prst="rect">
            <a:avLst/>
          </a:prstGeom>
          <a:noFill/>
          <a:ln>
            <a:noFill/>
          </a:ln>
        </p:spPr>
      </p:pic>
      <p:pic>
        <p:nvPicPr>
          <p:cNvPr id="5" name="Picture 4">
            <a:extLst>
              <a:ext uri="{FF2B5EF4-FFF2-40B4-BE49-F238E27FC236}">
                <a16:creationId xmlns:a16="http://schemas.microsoft.com/office/drawing/2014/main" id="{768921D2-439A-4E77-BFF3-2FA603B76398}"/>
              </a:ext>
            </a:extLst>
          </p:cNvPr>
          <p:cNvPicPr>
            <a:picLocks noChangeAspect="1"/>
          </p:cNvPicPr>
          <p:nvPr/>
        </p:nvPicPr>
        <p:blipFill rotWithShape="1">
          <a:blip r:embed="rId3">
            <a:extLst>
              <a:ext uri="{28A0092B-C50C-407E-A947-70E740481C1C}">
                <a14:useLocalDpi xmlns:a14="http://schemas.microsoft.com/office/drawing/2010/main" val="0"/>
              </a:ext>
            </a:extLst>
          </a:blip>
          <a:srcRect t="9829" r="7975"/>
          <a:stretch/>
        </p:blipFill>
        <p:spPr bwMode="auto">
          <a:xfrm>
            <a:off x="5025409" y="1446716"/>
            <a:ext cx="3198319" cy="2347707"/>
          </a:xfrm>
          <a:prstGeom prst="rect">
            <a:avLst/>
          </a:prstGeom>
          <a:noFill/>
          <a:ln>
            <a:noFill/>
          </a:ln>
        </p:spPr>
      </p:pic>
      <p:pic>
        <p:nvPicPr>
          <p:cNvPr id="6" name="Picture 5">
            <a:extLst>
              <a:ext uri="{FF2B5EF4-FFF2-40B4-BE49-F238E27FC236}">
                <a16:creationId xmlns:a16="http://schemas.microsoft.com/office/drawing/2014/main" id="{C713889E-B54C-A844-DE8A-978B77684DDE}"/>
              </a:ext>
            </a:extLst>
          </p:cNvPr>
          <p:cNvPicPr>
            <a:picLocks noChangeAspect="1"/>
          </p:cNvPicPr>
          <p:nvPr/>
        </p:nvPicPr>
        <p:blipFill rotWithShape="1">
          <a:blip r:embed="rId4">
            <a:extLst>
              <a:ext uri="{28A0092B-C50C-407E-A947-70E740481C1C}">
                <a14:useLocalDpi xmlns:a14="http://schemas.microsoft.com/office/drawing/2010/main" val="0"/>
              </a:ext>
            </a:extLst>
          </a:blip>
          <a:srcRect t="8945" r="7859"/>
          <a:stretch/>
        </p:blipFill>
        <p:spPr bwMode="auto">
          <a:xfrm>
            <a:off x="2824618" y="3794423"/>
            <a:ext cx="3403600" cy="2519648"/>
          </a:xfrm>
          <a:prstGeom prst="rect">
            <a:avLst/>
          </a:prstGeom>
          <a:noFill/>
          <a:ln>
            <a:noFill/>
          </a:ln>
        </p:spPr>
      </p:pic>
      <p:sp>
        <p:nvSpPr>
          <p:cNvPr id="8" name="TextBox 7">
            <a:extLst>
              <a:ext uri="{FF2B5EF4-FFF2-40B4-BE49-F238E27FC236}">
                <a16:creationId xmlns:a16="http://schemas.microsoft.com/office/drawing/2014/main" id="{7DC48E4C-DD82-2FA4-5088-2727D11C7DE1}"/>
              </a:ext>
            </a:extLst>
          </p:cNvPr>
          <p:cNvSpPr txBox="1"/>
          <p:nvPr/>
        </p:nvSpPr>
        <p:spPr>
          <a:xfrm>
            <a:off x="1225351" y="1165006"/>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Tổng năng lượng còn lại</a:t>
            </a:r>
          </a:p>
        </p:txBody>
      </p:sp>
      <p:sp>
        <p:nvSpPr>
          <p:cNvPr id="9" name="TextBox 8">
            <a:extLst>
              <a:ext uri="{FF2B5EF4-FFF2-40B4-BE49-F238E27FC236}">
                <a16:creationId xmlns:a16="http://schemas.microsoft.com/office/drawing/2014/main" id="{47FDF662-28D9-A661-2E39-5FC350A27CDA}"/>
              </a:ext>
            </a:extLst>
          </p:cNvPr>
          <p:cNvSpPr txBox="1"/>
          <p:nvPr/>
        </p:nvSpPr>
        <p:spPr>
          <a:xfrm>
            <a:off x="5576371" y="1127856"/>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Tỉ lệ truyền thành công</a:t>
            </a:r>
          </a:p>
        </p:txBody>
      </p:sp>
      <p:sp>
        <p:nvSpPr>
          <p:cNvPr id="10" name="TextBox 9">
            <a:extLst>
              <a:ext uri="{FF2B5EF4-FFF2-40B4-BE49-F238E27FC236}">
                <a16:creationId xmlns:a16="http://schemas.microsoft.com/office/drawing/2014/main" id="{EF3ED5C8-7425-93A0-084E-0D561A521E3B}"/>
              </a:ext>
            </a:extLst>
          </p:cNvPr>
          <p:cNvSpPr txBox="1"/>
          <p:nvPr/>
        </p:nvSpPr>
        <p:spPr>
          <a:xfrm>
            <a:off x="4348202" y="3519773"/>
            <a:ext cx="839464"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Độ trễ</a:t>
            </a:r>
          </a:p>
        </p:txBody>
      </p:sp>
    </p:spTree>
    <p:extLst>
      <p:ext uri="{BB962C8B-B14F-4D97-AF65-F5344CB8AC3E}">
        <p14:creationId xmlns:p14="http://schemas.microsoft.com/office/powerpoint/2010/main" val="34833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C2B88D-88EB-5B27-7BAC-2918F9E5E225}"/>
              </a:ext>
            </a:extLst>
          </p:cNvPr>
          <p:cNvPicPr>
            <a:picLocks noChangeAspect="1"/>
          </p:cNvPicPr>
          <p:nvPr/>
        </p:nvPicPr>
        <p:blipFill rotWithShape="1">
          <a:blip r:embed="rId2">
            <a:extLst>
              <a:ext uri="{28A0092B-C50C-407E-A947-70E740481C1C}">
                <a14:useLocalDpi xmlns:a14="http://schemas.microsoft.com/office/drawing/2010/main" val="0"/>
              </a:ext>
            </a:extLst>
          </a:blip>
          <a:srcRect t="10497" r="9166"/>
          <a:stretch/>
        </p:blipFill>
        <p:spPr bwMode="auto">
          <a:xfrm>
            <a:off x="4572000" y="3767852"/>
            <a:ext cx="3239895" cy="2393073"/>
          </a:xfrm>
          <a:prstGeom prst="rect">
            <a:avLst/>
          </a:prstGeom>
          <a:noFill/>
          <a:ln>
            <a:noFill/>
          </a:ln>
        </p:spPr>
      </p:pic>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5.2 Kết quả mô phỏng</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b. Mô phỏng kịch bản lưu lượng cao</a:t>
            </a:r>
          </a:p>
        </p:txBody>
      </p:sp>
      <p:pic>
        <p:nvPicPr>
          <p:cNvPr id="4" name="Picture 3">
            <a:extLst>
              <a:ext uri="{FF2B5EF4-FFF2-40B4-BE49-F238E27FC236}">
                <a16:creationId xmlns:a16="http://schemas.microsoft.com/office/drawing/2014/main" id="{45036363-5763-752A-4205-BB17C77C2527}"/>
              </a:ext>
            </a:extLst>
          </p:cNvPr>
          <p:cNvPicPr>
            <a:picLocks noChangeAspect="1"/>
          </p:cNvPicPr>
          <p:nvPr/>
        </p:nvPicPr>
        <p:blipFill rotWithShape="1">
          <a:blip r:embed="rId3">
            <a:extLst>
              <a:ext uri="{28A0092B-C50C-407E-A947-70E740481C1C}">
                <a14:useLocalDpi xmlns:a14="http://schemas.microsoft.com/office/drawing/2010/main" val="0"/>
              </a:ext>
            </a:extLst>
          </a:blip>
          <a:srcRect t="10709" r="7640"/>
          <a:stretch/>
        </p:blipFill>
        <p:spPr bwMode="auto">
          <a:xfrm>
            <a:off x="4581801" y="1227858"/>
            <a:ext cx="3249538" cy="2355328"/>
          </a:xfrm>
          <a:prstGeom prst="rect">
            <a:avLst/>
          </a:prstGeom>
          <a:noFill/>
          <a:ln>
            <a:noFill/>
          </a:ln>
        </p:spPr>
      </p:pic>
      <p:pic>
        <p:nvPicPr>
          <p:cNvPr id="5" name="Picture 4">
            <a:extLst>
              <a:ext uri="{FF2B5EF4-FFF2-40B4-BE49-F238E27FC236}">
                <a16:creationId xmlns:a16="http://schemas.microsoft.com/office/drawing/2014/main" id="{B9648167-7E88-D97F-3E04-954C67EAAA06}"/>
              </a:ext>
            </a:extLst>
          </p:cNvPr>
          <p:cNvPicPr>
            <a:picLocks noChangeAspect="1"/>
          </p:cNvPicPr>
          <p:nvPr/>
        </p:nvPicPr>
        <p:blipFill rotWithShape="1">
          <a:blip r:embed="rId4">
            <a:extLst>
              <a:ext uri="{28A0092B-C50C-407E-A947-70E740481C1C}">
                <a14:useLocalDpi xmlns:a14="http://schemas.microsoft.com/office/drawing/2010/main" val="0"/>
              </a:ext>
            </a:extLst>
          </a:blip>
          <a:srcRect t="11723" r="8220"/>
          <a:stretch/>
        </p:blipFill>
        <p:spPr bwMode="auto">
          <a:xfrm>
            <a:off x="743626" y="3796286"/>
            <a:ext cx="3239895" cy="2336203"/>
          </a:xfrm>
          <a:prstGeom prst="rect">
            <a:avLst/>
          </a:prstGeom>
          <a:noFill/>
          <a:ln>
            <a:noFill/>
          </a:ln>
        </p:spPr>
      </p:pic>
      <p:pic>
        <p:nvPicPr>
          <p:cNvPr id="6" name="Picture 5">
            <a:extLst>
              <a:ext uri="{FF2B5EF4-FFF2-40B4-BE49-F238E27FC236}">
                <a16:creationId xmlns:a16="http://schemas.microsoft.com/office/drawing/2014/main" id="{58838DC3-D951-B1AE-0B21-9DE31B56049B}"/>
              </a:ext>
            </a:extLst>
          </p:cNvPr>
          <p:cNvPicPr>
            <a:picLocks noChangeAspect="1"/>
          </p:cNvPicPr>
          <p:nvPr/>
        </p:nvPicPr>
        <p:blipFill rotWithShape="1">
          <a:blip r:embed="rId5">
            <a:extLst>
              <a:ext uri="{28A0092B-C50C-407E-A947-70E740481C1C}">
                <a14:useLocalDpi xmlns:a14="http://schemas.microsoft.com/office/drawing/2010/main" val="0"/>
              </a:ext>
            </a:extLst>
          </a:blip>
          <a:srcRect t="11529" r="9380"/>
          <a:stretch/>
        </p:blipFill>
        <p:spPr bwMode="auto">
          <a:xfrm>
            <a:off x="765533" y="1255584"/>
            <a:ext cx="3217988" cy="2355329"/>
          </a:xfrm>
          <a:prstGeom prst="rect">
            <a:avLst/>
          </a:prstGeom>
          <a:noFill/>
          <a:ln>
            <a:noFill/>
          </a:ln>
        </p:spPr>
      </p:pic>
      <p:sp>
        <p:nvSpPr>
          <p:cNvPr id="8" name="TextBox 7">
            <a:extLst>
              <a:ext uri="{FF2B5EF4-FFF2-40B4-BE49-F238E27FC236}">
                <a16:creationId xmlns:a16="http://schemas.microsoft.com/office/drawing/2014/main" id="{23A07646-DA09-F5A3-3AD8-664796E13284}"/>
              </a:ext>
            </a:extLst>
          </p:cNvPr>
          <p:cNvSpPr txBox="1"/>
          <p:nvPr/>
        </p:nvSpPr>
        <p:spPr>
          <a:xfrm>
            <a:off x="2184811" y="3511522"/>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RPL-ETX</a:t>
            </a:r>
          </a:p>
        </p:txBody>
      </p:sp>
      <p:sp>
        <p:nvSpPr>
          <p:cNvPr id="9" name="TextBox 8">
            <a:extLst>
              <a:ext uri="{FF2B5EF4-FFF2-40B4-BE49-F238E27FC236}">
                <a16:creationId xmlns:a16="http://schemas.microsoft.com/office/drawing/2014/main" id="{EF9D014E-AC7E-2A15-536C-9A25782D70AA}"/>
              </a:ext>
            </a:extLst>
          </p:cNvPr>
          <p:cNvSpPr txBox="1"/>
          <p:nvPr/>
        </p:nvSpPr>
        <p:spPr>
          <a:xfrm>
            <a:off x="6083942" y="3496105"/>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ETX-EE</a:t>
            </a:r>
          </a:p>
        </p:txBody>
      </p:sp>
      <p:sp>
        <p:nvSpPr>
          <p:cNvPr id="10" name="TextBox 9">
            <a:extLst>
              <a:ext uri="{FF2B5EF4-FFF2-40B4-BE49-F238E27FC236}">
                <a16:creationId xmlns:a16="http://schemas.microsoft.com/office/drawing/2014/main" id="{893BC6AC-3119-9AFC-F673-FCE3D82F77A0}"/>
              </a:ext>
            </a:extLst>
          </p:cNvPr>
          <p:cNvSpPr txBox="1"/>
          <p:nvPr/>
        </p:nvSpPr>
        <p:spPr>
          <a:xfrm>
            <a:off x="2125027" y="6064435"/>
            <a:ext cx="1349945"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ETX-RDC</a:t>
            </a:r>
          </a:p>
        </p:txBody>
      </p:sp>
      <p:sp>
        <p:nvSpPr>
          <p:cNvPr id="11" name="TextBox 10">
            <a:extLst>
              <a:ext uri="{FF2B5EF4-FFF2-40B4-BE49-F238E27FC236}">
                <a16:creationId xmlns:a16="http://schemas.microsoft.com/office/drawing/2014/main" id="{F3872EB8-B3F4-637D-81FE-C0030B31C7E5}"/>
              </a:ext>
            </a:extLst>
          </p:cNvPr>
          <p:cNvSpPr txBox="1"/>
          <p:nvPr/>
        </p:nvSpPr>
        <p:spPr>
          <a:xfrm>
            <a:off x="6083942" y="6059315"/>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ETX-QU</a:t>
            </a:r>
          </a:p>
        </p:txBody>
      </p:sp>
    </p:spTree>
    <p:extLst>
      <p:ext uri="{BB962C8B-B14F-4D97-AF65-F5344CB8AC3E}">
        <p14:creationId xmlns:p14="http://schemas.microsoft.com/office/powerpoint/2010/main" val="351598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5.2 Kết quả mô phỏng</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b. Mô phỏng kịch bản lưu lượng cao</a:t>
            </a:r>
          </a:p>
        </p:txBody>
      </p:sp>
      <p:pic>
        <p:nvPicPr>
          <p:cNvPr id="4" name="Picture 3">
            <a:extLst>
              <a:ext uri="{FF2B5EF4-FFF2-40B4-BE49-F238E27FC236}">
                <a16:creationId xmlns:a16="http://schemas.microsoft.com/office/drawing/2014/main" id="{9F43F583-9E03-A585-08C7-271490FC016E}"/>
              </a:ext>
            </a:extLst>
          </p:cNvPr>
          <p:cNvPicPr>
            <a:picLocks noChangeAspect="1"/>
          </p:cNvPicPr>
          <p:nvPr/>
        </p:nvPicPr>
        <p:blipFill rotWithShape="1">
          <a:blip r:embed="rId3">
            <a:extLst>
              <a:ext uri="{28A0092B-C50C-407E-A947-70E740481C1C}">
                <a14:useLocalDpi xmlns:a14="http://schemas.microsoft.com/office/drawing/2010/main" val="0"/>
              </a:ext>
            </a:extLst>
          </a:blip>
          <a:srcRect t="12043" r="9884"/>
          <a:stretch/>
        </p:blipFill>
        <p:spPr bwMode="auto">
          <a:xfrm>
            <a:off x="4810301" y="1580706"/>
            <a:ext cx="3312576" cy="2424920"/>
          </a:xfrm>
          <a:prstGeom prst="rect">
            <a:avLst/>
          </a:prstGeom>
          <a:noFill/>
          <a:ln>
            <a:noFill/>
          </a:ln>
        </p:spPr>
      </p:pic>
      <p:sp>
        <p:nvSpPr>
          <p:cNvPr id="5" name="TextBox 4">
            <a:extLst>
              <a:ext uri="{FF2B5EF4-FFF2-40B4-BE49-F238E27FC236}">
                <a16:creationId xmlns:a16="http://schemas.microsoft.com/office/drawing/2014/main" id="{DE187753-3623-4947-6340-93D8CB15931B}"/>
              </a:ext>
            </a:extLst>
          </p:cNvPr>
          <p:cNvSpPr txBox="1"/>
          <p:nvPr/>
        </p:nvSpPr>
        <p:spPr>
          <a:xfrm>
            <a:off x="1138853" y="1248524"/>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Tổng năng lượng còn lại</a:t>
            </a:r>
          </a:p>
        </p:txBody>
      </p:sp>
      <p:sp>
        <p:nvSpPr>
          <p:cNvPr id="6" name="TextBox 5">
            <a:extLst>
              <a:ext uri="{FF2B5EF4-FFF2-40B4-BE49-F238E27FC236}">
                <a16:creationId xmlns:a16="http://schemas.microsoft.com/office/drawing/2014/main" id="{E0E6CA84-AE60-5A0B-BE02-1A2319097914}"/>
              </a:ext>
            </a:extLst>
          </p:cNvPr>
          <p:cNvSpPr txBox="1"/>
          <p:nvPr/>
        </p:nvSpPr>
        <p:spPr>
          <a:xfrm>
            <a:off x="5489873" y="1211374"/>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Tỉ lệ truyền thành công</a:t>
            </a:r>
          </a:p>
        </p:txBody>
      </p:sp>
      <p:sp>
        <p:nvSpPr>
          <p:cNvPr id="8" name="TextBox 7">
            <a:extLst>
              <a:ext uri="{FF2B5EF4-FFF2-40B4-BE49-F238E27FC236}">
                <a16:creationId xmlns:a16="http://schemas.microsoft.com/office/drawing/2014/main" id="{B077ADD5-4F24-8A66-5464-9BBCC2F3B706}"/>
              </a:ext>
            </a:extLst>
          </p:cNvPr>
          <p:cNvSpPr txBox="1"/>
          <p:nvPr/>
        </p:nvSpPr>
        <p:spPr>
          <a:xfrm>
            <a:off x="283239" y="4563350"/>
            <a:ext cx="577970" cy="646331"/>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Độ trễ</a:t>
            </a:r>
          </a:p>
        </p:txBody>
      </p:sp>
      <p:pic>
        <p:nvPicPr>
          <p:cNvPr id="9" name="Picture 8">
            <a:extLst>
              <a:ext uri="{FF2B5EF4-FFF2-40B4-BE49-F238E27FC236}">
                <a16:creationId xmlns:a16="http://schemas.microsoft.com/office/drawing/2014/main" id="{7BC59E2A-169D-DDDF-B1D6-04120D9646E7}"/>
              </a:ext>
            </a:extLst>
          </p:cNvPr>
          <p:cNvPicPr>
            <a:picLocks noChangeAspect="1"/>
          </p:cNvPicPr>
          <p:nvPr/>
        </p:nvPicPr>
        <p:blipFill rotWithShape="1">
          <a:blip r:embed="rId4">
            <a:extLst>
              <a:ext uri="{28A0092B-C50C-407E-A947-70E740481C1C}">
                <a14:useLocalDpi xmlns:a14="http://schemas.microsoft.com/office/drawing/2010/main" val="0"/>
              </a:ext>
            </a:extLst>
          </a:blip>
          <a:srcRect t="12129" r="9856"/>
          <a:stretch/>
        </p:blipFill>
        <p:spPr bwMode="auto">
          <a:xfrm>
            <a:off x="713387" y="1648318"/>
            <a:ext cx="3100704" cy="2266773"/>
          </a:xfrm>
          <a:prstGeom prst="rect">
            <a:avLst/>
          </a:prstGeom>
          <a:noFill/>
          <a:ln>
            <a:noFill/>
          </a:ln>
        </p:spPr>
      </p:pic>
      <p:pic>
        <p:nvPicPr>
          <p:cNvPr id="10" name="Picture 9">
            <a:extLst>
              <a:ext uri="{FF2B5EF4-FFF2-40B4-BE49-F238E27FC236}">
                <a16:creationId xmlns:a16="http://schemas.microsoft.com/office/drawing/2014/main" id="{10637023-0DD0-D539-D89D-B4EAE5DB53DE}"/>
              </a:ext>
            </a:extLst>
          </p:cNvPr>
          <p:cNvPicPr>
            <a:picLocks noChangeAspect="1"/>
          </p:cNvPicPr>
          <p:nvPr/>
        </p:nvPicPr>
        <p:blipFill rotWithShape="1">
          <a:blip r:embed="rId5">
            <a:extLst>
              <a:ext uri="{28A0092B-C50C-407E-A947-70E740481C1C}">
                <a14:useLocalDpi xmlns:a14="http://schemas.microsoft.com/office/drawing/2010/main" val="0"/>
              </a:ext>
            </a:extLst>
          </a:blip>
          <a:srcRect t="11695" r="9355"/>
          <a:stretch/>
        </p:blipFill>
        <p:spPr bwMode="auto">
          <a:xfrm>
            <a:off x="713387" y="4077126"/>
            <a:ext cx="3100704" cy="2265111"/>
          </a:xfrm>
          <a:prstGeom prst="rect">
            <a:avLst/>
          </a:prstGeom>
          <a:noFill/>
          <a:ln>
            <a:noFill/>
          </a:ln>
        </p:spPr>
      </p:pic>
      <p:pic>
        <p:nvPicPr>
          <p:cNvPr id="11" name="Picture 10">
            <a:extLst>
              <a:ext uri="{FF2B5EF4-FFF2-40B4-BE49-F238E27FC236}">
                <a16:creationId xmlns:a16="http://schemas.microsoft.com/office/drawing/2014/main" id="{EFBF5BD9-0640-8153-C74F-E3C4C5E688D8}"/>
              </a:ext>
            </a:extLst>
          </p:cNvPr>
          <p:cNvPicPr>
            <a:picLocks noChangeAspect="1"/>
          </p:cNvPicPr>
          <p:nvPr/>
        </p:nvPicPr>
        <p:blipFill rotWithShape="1">
          <a:blip r:embed="rId6">
            <a:extLst>
              <a:ext uri="{28A0092B-C50C-407E-A947-70E740481C1C}">
                <a14:useLocalDpi xmlns:a14="http://schemas.microsoft.com/office/drawing/2010/main" val="0"/>
              </a:ext>
            </a:extLst>
          </a:blip>
          <a:srcRect t="11173" r="9374"/>
          <a:stretch/>
        </p:blipFill>
        <p:spPr bwMode="auto">
          <a:xfrm>
            <a:off x="4810300" y="4005626"/>
            <a:ext cx="3312577" cy="2435380"/>
          </a:xfrm>
          <a:prstGeom prst="rect">
            <a:avLst/>
          </a:prstGeom>
          <a:noFill/>
          <a:ln>
            <a:noFill/>
          </a:ln>
        </p:spPr>
      </p:pic>
      <p:sp>
        <p:nvSpPr>
          <p:cNvPr id="12" name="TextBox 11">
            <a:extLst>
              <a:ext uri="{FF2B5EF4-FFF2-40B4-BE49-F238E27FC236}">
                <a16:creationId xmlns:a16="http://schemas.microsoft.com/office/drawing/2014/main" id="{E2C3BA1A-9578-7AA4-06F6-EC06DA797EE2}"/>
              </a:ext>
            </a:extLst>
          </p:cNvPr>
          <p:cNvSpPr txBox="1"/>
          <p:nvPr/>
        </p:nvSpPr>
        <p:spPr>
          <a:xfrm>
            <a:off x="4107746" y="4463467"/>
            <a:ext cx="839464" cy="1289071"/>
          </a:xfrm>
          <a:prstGeom prst="rect">
            <a:avLst/>
          </a:prstGeom>
          <a:noFill/>
        </p:spPr>
        <p:txBody>
          <a:bodyPr wrap="square">
            <a:spAutoFit/>
          </a:bodyPr>
          <a:lstStyle/>
          <a:p>
            <a:pPr marR="0" lvl="0" algn="just">
              <a:lnSpc>
                <a:spcPct val="110000"/>
              </a:lnSpc>
              <a:spcBef>
                <a:spcPts val="300"/>
              </a:spcBef>
              <a:spcAft>
                <a:spcPts val="0"/>
              </a:spcAft>
            </a:pPr>
            <a:r>
              <a:rPr lang="en-US" sz="1800">
                <a:solidFill>
                  <a:srgbClr val="000000"/>
                </a:solidFill>
                <a:effectLst/>
                <a:latin typeface="Times New Roman" panose="02020603050405020304" pitchFamily="18" charset="0"/>
                <a:ea typeface="Calibri" panose="020F0502020204030204" pitchFamily="34" charset="0"/>
              </a:rPr>
              <a:t>Số gói tin mất do tràn queue</a:t>
            </a:r>
          </a:p>
        </p:txBody>
      </p:sp>
    </p:spTree>
    <p:extLst>
      <p:ext uri="{BB962C8B-B14F-4D97-AF65-F5344CB8AC3E}">
        <p14:creationId xmlns:p14="http://schemas.microsoft.com/office/powerpoint/2010/main" val="157100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5.3 Thử nhiệm thực tế</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b. Thử nghiệm thực tế</a:t>
            </a:r>
          </a:p>
        </p:txBody>
      </p:sp>
      <p:graphicFrame>
        <p:nvGraphicFramePr>
          <p:cNvPr id="5" name="Table 4">
            <a:extLst>
              <a:ext uri="{FF2B5EF4-FFF2-40B4-BE49-F238E27FC236}">
                <a16:creationId xmlns:a16="http://schemas.microsoft.com/office/drawing/2014/main" id="{1424267F-78F0-99D2-0CCD-43AF28F12A9C}"/>
              </a:ext>
            </a:extLst>
          </p:cNvPr>
          <p:cNvGraphicFramePr>
            <a:graphicFrameLocks noGrp="1"/>
          </p:cNvGraphicFramePr>
          <p:nvPr>
            <p:extLst>
              <p:ext uri="{D42A27DB-BD31-4B8C-83A1-F6EECF244321}">
                <p14:modId xmlns:p14="http://schemas.microsoft.com/office/powerpoint/2010/main" val="979323850"/>
              </p:ext>
            </p:extLst>
          </p:nvPr>
        </p:nvGraphicFramePr>
        <p:xfrm>
          <a:off x="4101866" y="4867049"/>
          <a:ext cx="3312510" cy="1243965"/>
        </p:xfrm>
        <a:graphic>
          <a:graphicData uri="http://schemas.openxmlformats.org/drawingml/2006/table">
            <a:tbl>
              <a:tblPr firstRow="1" firstCol="1" bandRow="1">
                <a:tableStyleId>{5C22544A-7EE6-4342-B048-85BDC9FD1C3A}</a:tableStyleId>
              </a:tblPr>
              <a:tblGrid>
                <a:gridCol w="1637443">
                  <a:extLst>
                    <a:ext uri="{9D8B030D-6E8A-4147-A177-3AD203B41FA5}">
                      <a16:colId xmlns:a16="http://schemas.microsoft.com/office/drawing/2014/main" val="3982874517"/>
                    </a:ext>
                  </a:extLst>
                </a:gridCol>
                <a:gridCol w="1675067">
                  <a:extLst>
                    <a:ext uri="{9D8B030D-6E8A-4147-A177-3AD203B41FA5}">
                      <a16:colId xmlns:a16="http://schemas.microsoft.com/office/drawing/2014/main" val="3761426824"/>
                    </a:ext>
                  </a:extLst>
                </a:gridCol>
              </a:tblGrid>
              <a:tr h="0">
                <a:tc>
                  <a:txBody>
                    <a:bodyPr/>
                    <a:lstStyle/>
                    <a:p>
                      <a:pPr algn="ctr">
                        <a:lnSpc>
                          <a:spcPct val="110000"/>
                        </a:lnSpc>
                        <a:spcBef>
                          <a:spcPts val="300"/>
                        </a:spcBef>
                      </a:pPr>
                      <a:r>
                        <a:rPr lang="en-US" sz="1600" b="1">
                          <a:solidFill>
                            <a:schemeClr val="tx1"/>
                          </a:solidFill>
                          <a:effectLst/>
                          <a:latin typeface="Times New Roman" panose="02020603050405020304" pitchFamily="18" charset="0"/>
                          <a:cs typeface="Times New Roman" panose="02020603050405020304" pitchFamily="18" charset="0"/>
                        </a:rPr>
                        <a:t>Chế độ</a:t>
                      </a:r>
                      <a:endParaRPr lang="en-GB"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0000"/>
                        </a:lnSpc>
                        <a:spcBef>
                          <a:spcPts val="300"/>
                        </a:spcBef>
                      </a:pPr>
                      <a:r>
                        <a:rPr lang="en-US" sz="1600" b="1">
                          <a:solidFill>
                            <a:schemeClr val="tx1"/>
                          </a:solidFill>
                          <a:effectLst/>
                          <a:latin typeface="Times New Roman" panose="02020603050405020304" pitchFamily="18" charset="0"/>
                          <a:cs typeface="Times New Roman" panose="02020603050405020304" pitchFamily="18" charset="0"/>
                        </a:rPr>
                        <a:t>Dòng tiêu thụ</a:t>
                      </a:r>
                      <a:endParaRPr lang="en-GB" sz="16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394508"/>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Cpu</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2.94mA</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3839691"/>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Lpm</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1.2uA</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345040"/>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Tx</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6.1mA</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581734"/>
                  </a:ext>
                </a:extLst>
              </a:tr>
              <a:tr h="0">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Rx</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0000"/>
                        </a:lnSpc>
                        <a:spcBef>
                          <a:spcPts val="300"/>
                        </a:spcBef>
                      </a:pPr>
                      <a:r>
                        <a:rPr lang="en-US" sz="1600" b="0">
                          <a:solidFill>
                            <a:schemeClr val="tx1"/>
                          </a:solidFill>
                          <a:effectLst/>
                          <a:latin typeface="Times New Roman" panose="02020603050405020304" pitchFamily="18" charset="0"/>
                          <a:cs typeface="Times New Roman" panose="02020603050405020304" pitchFamily="18" charset="0"/>
                        </a:rPr>
                        <a:t>5.9mA</a:t>
                      </a:r>
                      <a:endParaRPr lang="en-GB"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3913920"/>
                  </a:ext>
                </a:extLst>
              </a:tr>
            </a:tbl>
          </a:graphicData>
        </a:graphic>
      </p:graphicFrame>
      <p:sp>
        <p:nvSpPr>
          <p:cNvPr id="6" name="TextBox 5">
            <a:extLst>
              <a:ext uri="{FF2B5EF4-FFF2-40B4-BE49-F238E27FC236}">
                <a16:creationId xmlns:a16="http://schemas.microsoft.com/office/drawing/2014/main" id="{D828D4E0-2B7D-4165-5926-793FB7344FF7}"/>
              </a:ext>
            </a:extLst>
          </p:cNvPr>
          <p:cNvSpPr txBox="1"/>
          <p:nvPr/>
        </p:nvSpPr>
        <p:spPr>
          <a:xfrm>
            <a:off x="1013297" y="4794884"/>
            <a:ext cx="1594022" cy="369332"/>
          </a:xfrm>
          <a:prstGeom prst="rect">
            <a:avLst/>
          </a:prstGeom>
          <a:noFill/>
        </p:spPr>
        <p:txBody>
          <a:bodyPr wrap="square" rtlCol="0">
            <a:spAutoFit/>
          </a:bodyPr>
          <a:lstStyle/>
          <a:p>
            <a:r>
              <a:rPr lang="en-GB"/>
              <a:t>Chu kì gửi: 3s</a:t>
            </a:r>
          </a:p>
        </p:txBody>
      </p:sp>
      <p:pic>
        <p:nvPicPr>
          <p:cNvPr id="9" name="Picture 8" descr="A diagram of a house&#10;&#10;Description automatically generated">
            <a:extLst>
              <a:ext uri="{FF2B5EF4-FFF2-40B4-BE49-F238E27FC236}">
                <a16:creationId xmlns:a16="http://schemas.microsoft.com/office/drawing/2014/main" id="{DDABBA93-EE46-5A91-0517-48A9A2321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03" y="1265112"/>
            <a:ext cx="7556740" cy="3092037"/>
          </a:xfrm>
          <a:prstGeom prst="rect">
            <a:avLst/>
          </a:prstGeom>
        </p:spPr>
      </p:pic>
      <p:sp>
        <p:nvSpPr>
          <p:cNvPr id="10" name="TextBox 9">
            <a:extLst>
              <a:ext uri="{FF2B5EF4-FFF2-40B4-BE49-F238E27FC236}">
                <a16:creationId xmlns:a16="http://schemas.microsoft.com/office/drawing/2014/main" id="{9264D451-9A17-1E4E-B103-205B5A97D247}"/>
              </a:ext>
            </a:extLst>
          </p:cNvPr>
          <p:cNvSpPr txBox="1"/>
          <p:nvPr/>
        </p:nvSpPr>
        <p:spPr>
          <a:xfrm>
            <a:off x="3547417" y="4359358"/>
            <a:ext cx="2048911" cy="276999"/>
          </a:xfrm>
          <a:prstGeom prst="rect">
            <a:avLst/>
          </a:prstGeom>
          <a:noFill/>
        </p:spPr>
        <p:txBody>
          <a:bodyPr wrap="square" rtlCol="0">
            <a:spAutoFit/>
          </a:bodyPr>
          <a:lstStyle/>
          <a:p>
            <a:r>
              <a:rPr lang="en-GB" sz="1200" i="1"/>
              <a:t>Hình 12: Sơ đồ bố trí cảm biến</a:t>
            </a:r>
          </a:p>
        </p:txBody>
      </p:sp>
    </p:spTree>
    <p:extLst>
      <p:ext uri="{BB962C8B-B14F-4D97-AF65-F5344CB8AC3E}">
        <p14:creationId xmlns:p14="http://schemas.microsoft.com/office/powerpoint/2010/main" val="137982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71FD46-CDCE-7923-98A0-5A1873625D9B}"/>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85FE590D-3E22-D8C2-FB09-C030B2031910}"/>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5.3 Thử nhiệm thực tế</a:t>
            </a:r>
            <a:endParaRPr lang="en-GB"/>
          </a:p>
        </p:txBody>
      </p:sp>
      <p:pic>
        <p:nvPicPr>
          <p:cNvPr id="6" name="Picture 5" descr="A computer with several small red circuit boards on a table&#10;&#10;Description automatically generated">
            <a:extLst>
              <a:ext uri="{FF2B5EF4-FFF2-40B4-BE49-F238E27FC236}">
                <a16:creationId xmlns:a16="http://schemas.microsoft.com/office/drawing/2014/main" id="{882E9433-7F18-86D7-0F7C-3625680FB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716" y="911912"/>
            <a:ext cx="3356117" cy="25170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4336079-6BBD-C61B-7624-B2AB6E5C9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710410"/>
            <a:ext cx="3356117" cy="223567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03F9039-92AE-23CE-91BA-9923D5BA8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783" y="3710410"/>
            <a:ext cx="3356117" cy="2238274"/>
          </a:xfrm>
          <a:prstGeom prst="rect">
            <a:avLst/>
          </a:prstGeom>
        </p:spPr>
      </p:pic>
      <p:sp>
        <p:nvSpPr>
          <p:cNvPr id="11" name="TextBox 10">
            <a:extLst>
              <a:ext uri="{FF2B5EF4-FFF2-40B4-BE49-F238E27FC236}">
                <a16:creationId xmlns:a16="http://schemas.microsoft.com/office/drawing/2014/main" id="{EA6335D8-F6B6-0864-D7AE-2B4C86E4E877}"/>
              </a:ext>
            </a:extLst>
          </p:cNvPr>
          <p:cNvSpPr txBox="1"/>
          <p:nvPr/>
        </p:nvSpPr>
        <p:spPr>
          <a:xfrm>
            <a:off x="3139768" y="3412739"/>
            <a:ext cx="3215065" cy="276999"/>
          </a:xfrm>
          <a:prstGeom prst="rect">
            <a:avLst/>
          </a:prstGeom>
          <a:noFill/>
        </p:spPr>
        <p:txBody>
          <a:bodyPr wrap="square" rtlCol="0">
            <a:spAutoFit/>
          </a:bodyPr>
          <a:lstStyle/>
          <a:p>
            <a:r>
              <a:rPr lang="en-GB" sz="1200" i="1"/>
              <a:t>Hình 13: Máy tính và các cảm biến thử nghiệm</a:t>
            </a:r>
          </a:p>
        </p:txBody>
      </p:sp>
      <p:sp>
        <p:nvSpPr>
          <p:cNvPr id="12" name="TextBox 11">
            <a:extLst>
              <a:ext uri="{FF2B5EF4-FFF2-40B4-BE49-F238E27FC236}">
                <a16:creationId xmlns:a16="http://schemas.microsoft.com/office/drawing/2014/main" id="{C24A208B-C86B-2A68-B45C-37BC1AC686A7}"/>
              </a:ext>
            </a:extLst>
          </p:cNvPr>
          <p:cNvSpPr txBox="1"/>
          <p:nvPr/>
        </p:nvSpPr>
        <p:spPr>
          <a:xfrm>
            <a:off x="1149043" y="5966760"/>
            <a:ext cx="3215065" cy="276999"/>
          </a:xfrm>
          <a:prstGeom prst="rect">
            <a:avLst/>
          </a:prstGeom>
          <a:noFill/>
        </p:spPr>
        <p:txBody>
          <a:bodyPr wrap="square" rtlCol="0">
            <a:spAutoFit/>
          </a:bodyPr>
          <a:lstStyle/>
          <a:p>
            <a:r>
              <a:rPr lang="en-GB" sz="1200" i="1"/>
              <a:t>Hình 14: Giao diện dữ liệu nhận được</a:t>
            </a:r>
          </a:p>
        </p:txBody>
      </p:sp>
      <p:sp>
        <p:nvSpPr>
          <p:cNvPr id="13" name="TextBox 12">
            <a:extLst>
              <a:ext uri="{FF2B5EF4-FFF2-40B4-BE49-F238E27FC236}">
                <a16:creationId xmlns:a16="http://schemas.microsoft.com/office/drawing/2014/main" id="{E2349250-F38D-AF93-FEBD-88EA551ADC81}"/>
              </a:ext>
            </a:extLst>
          </p:cNvPr>
          <p:cNvSpPr txBox="1"/>
          <p:nvPr/>
        </p:nvSpPr>
        <p:spPr>
          <a:xfrm>
            <a:off x="4832886" y="5971831"/>
            <a:ext cx="3884150" cy="461665"/>
          </a:xfrm>
          <a:prstGeom prst="rect">
            <a:avLst/>
          </a:prstGeom>
          <a:noFill/>
        </p:spPr>
        <p:txBody>
          <a:bodyPr wrap="square" rtlCol="0">
            <a:spAutoFit/>
          </a:bodyPr>
          <a:lstStyle/>
          <a:p>
            <a:r>
              <a:rPr lang="en-GB" sz="1200" i="1"/>
              <a:t>Hình 15: Giao diện quan sát năng lượng còn lại theo thời gian thực</a:t>
            </a:r>
          </a:p>
        </p:txBody>
      </p:sp>
    </p:spTree>
    <p:extLst>
      <p:ext uri="{BB962C8B-B14F-4D97-AF65-F5344CB8AC3E}">
        <p14:creationId xmlns:p14="http://schemas.microsoft.com/office/powerpoint/2010/main" val="1887549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CE1B9C-558C-FA5F-7B93-2974633AC848}"/>
              </a:ext>
            </a:extLst>
          </p:cNvPr>
          <p:cNvPicPr>
            <a:picLocks noChangeAspect="1"/>
          </p:cNvPicPr>
          <p:nvPr/>
        </p:nvPicPr>
        <p:blipFill rotWithShape="1">
          <a:blip r:embed="rId3">
            <a:extLst>
              <a:ext uri="{28A0092B-C50C-407E-A947-70E740481C1C}">
                <a14:useLocalDpi xmlns:a14="http://schemas.microsoft.com/office/drawing/2010/main" val="0"/>
              </a:ext>
            </a:extLst>
          </a:blip>
          <a:srcRect t="11468" r="9526"/>
          <a:stretch/>
        </p:blipFill>
        <p:spPr bwMode="auto">
          <a:xfrm>
            <a:off x="4572000" y="3749049"/>
            <a:ext cx="3336726" cy="2448579"/>
          </a:xfrm>
          <a:prstGeom prst="rect">
            <a:avLst/>
          </a:prstGeom>
          <a:noFill/>
          <a:ln>
            <a:noFill/>
          </a:ln>
        </p:spPr>
      </p:pic>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5.4 Kết quả thử nghiệm thực tế</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c. Thử nghiệm thực tế</a:t>
            </a:r>
          </a:p>
        </p:txBody>
      </p:sp>
      <p:pic>
        <p:nvPicPr>
          <p:cNvPr id="4" name="Picture 3">
            <a:extLst>
              <a:ext uri="{FF2B5EF4-FFF2-40B4-BE49-F238E27FC236}">
                <a16:creationId xmlns:a16="http://schemas.microsoft.com/office/drawing/2014/main" id="{83F2931F-72AE-B134-DBA4-8B4BE892D46E}"/>
              </a:ext>
            </a:extLst>
          </p:cNvPr>
          <p:cNvPicPr>
            <a:picLocks noChangeAspect="1"/>
          </p:cNvPicPr>
          <p:nvPr/>
        </p:nvPicPr>
        <p:blipFill rotWithShape="1">
          <a:blip r:embed="rId4">
            <a:extLst>
              <a:ext uri="{28A0092B-C50C-407E-A947-70E740481C1C}">
                <a14:useLocalDpi xmlns:a14="http://schemas.microsoft.com/office/drawing/2010/main" val="0"/>
              </a:ext>
            </a:extLst>
          </a:blip>
          <a:srcRect t="11431" r="9381"/>
          <a:stretch/>
        </p:blipFill>
        <p:spPr bwMode="auto">
          <a:xfrm>
            <a:off x="683722" y="3751996"/>
            <a:ext cx="3267406" cy="2394764"/>
          </a:xfrm>
          <a:prstGeom prst="rect">
            <a:avLst/>
          </a:prstGeom>
          <a:noFill/>
          <a:ln>
            <a:noFill/>
          </a:ln>
        </p:spPr>
      </p:pic>
      <p:pic>
        <p:nvPicPr>
          <p:cNvPr id="5" name="Picture 4">
            <a:extLst>
              <a:ext uri="{FF2B5EF4-FFF2-40B4-BE49-F238E27FC236}">
                <a16:creationId xmlns:a16="http://schemas.microsoft.com/office/drawing/2014/main" id="{4863700A-7DBE-C4EA-3267-06C2E6AA548B}"/>
              </a:ext>
            </a:extLst>
          </p:cNvPr>
          <p:cNvPicPr>
            <a:picLocks noChangeAspect="1"/>
          </p:cNvPicPr>
          <p:nvPr/>
        </p:nvPicPr>
        <p:blipFill rotWithShape="1">
          <a:blip r:embed="rId5">
            <a:extLst>
              <a:ext uri="{28A0092B-C50C-407E-A947-70E740481C1C}">
                <a14:useLocalDpi xmlns:a14="http://schemas.microsoft.com/office/drawing/2010/main" val="0"/>
              </a:ext>
            </a:extLst>
          </a:blip>
          <a:srcRect t="11136" r="9492"/>
          <a:stretch/>
        </p:blipFill>
        <p:spPr bwMode="auto">
          <a:xfrm>
            <a:off x="4572000" y="1169152"/>
            <a:ext cx="3325009" cy="2448580"/>
          </a:xfrm>
          <a:prstGeom prst="rect">
            <a:avLst/>
          </a:prstGeom>
          <a:noFill/>
          <a:ln>
            <a:noFill/>
          </a:ln>
        </p:spPr>
      </p:pic>
      <p:pic>
        <p:nvPicPr>
          <p:cNvPr id="6" name="Picture 5">
            <a:extLst>
              <a:ext uri="{FF2B5EF4-FFF2-40B4-BE49-F238E27FC236}">
                <a16:creationId xmlns:a16="http://schemas.microsoft.com/office/drawing/2014/main" id="{DEEBCD59-E822-3540-0552-7C2C3D0DD4D0}"/>
              </a:ext>
            </a:extLst>
          </p:cNvPr>
          <p:cNvPicPr>
            <a:picLocks noChangeAspect="1"/>
          </p:cNvPicPr>
          <p:nvPr/>
        </p:nvPicPr>
        <p:blipFill rotWithShape="1">
          <a:blip r:embed="rId6">
            <a:extLst>
              <a:ext uri="{28A0092B-C50C-407E-A947-70E740481C1C}">
                <a14:useLocalDpi xmlns:a14="http://schemas.microsoft.com/office/drawing/2010/main" val="0"/>
              </a:ext>
            </a:extLst>
          </a:blip>
          <a:srcRect t="10653" r="9192"/>
          <a:stretch/>
        </p:blipFill>
        <p:spPr bwMode="auto">
          <a:xfrm>
            <a:off x="711232" y="1206998"/>
            <a:ext cx="3239896" cy="2390351"/>
          </a:xfrm>
          <a:prstGeom prst="rect">
            <a:avLst/>
          </a:prstGeom>
          <a:noFill/>
          <a:ln>
            <a:noFill/>
          </a:ln>
        </p:spPr>
      </p:pic>
      <p:sp>
        <p:nvSpPr>
          <p:cNvPr id="8" name="TextBox 7">
            <a:extLst>
              <a:ext uri="{FF2B5EF4-FFF2-40B4-BE49-F238E27FC236}">
                <a16:creationId xmlns:a16="http://schemas.microsoft.com/office/drawing/2014/main" id="{7D641118-5494-738D-EA73-B9A7C449433B}"/>
              </a:ext>
            </a:extLst>
          </p:cNvPr>
          <p:cNvSpPr txBox="1"/>
          <p:nvPr/>
        </p:nvSpPr>
        <p:spPr>
          <a:xfrm>
            <a:off x="2170109" y="3502513"/>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RPL-ETX</a:t>
            </a:r>
          </a:p>
        </p:txBody>
      </p:sp>
      <p:sp>
        <p:nvSpPr>
          <p:cNvPr id="9" name="TextBox 8">
            <a:extLst>
              <a:ext uri="{FF2B5EF4-FFF2-40B4-BE49-F238E27FC236}">
                <a16:creationId xmlns:a16="http://schemas.microsoft.com/office/drawing/2014/main" id="{726B2B85-2E2D-3381-AC55-1EF90145DE75}"/>
              </a:ext>
            </a:extLst>
          </p:cNvPr>
          <p:cNvSpPr txBox="1"/>
          <p:nvPr/>
        </p:nvSpPr>
        <p:spPr>
          <a:xfrm>
            <a:off x="6117441" y="3521336"/>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ETX-EE</a:t>
            </a:r>
          </a:p>
        </p:txBody>
      </p:sp>
      <p:sp>
        <p:nvSpPr>
          <p:cNvPr id="10" name="TextBox 9">
            <a:extLst>
              <a:ext uri="{FF2B5EF4-FFF2-40B4-BE49-F238E27FC236}">
                <a16:creationId xmlns:a16="http://schemas.microsoft.com/office/drawing/2014/main" id="{DF27CB34-D687-FECA-4C30-3DD477826321}"/>
              </a:ext>
            </a:extLst>
          </p:cNvPr>
          <p:cNvSpPr txBox="1"/>
          <p:nvPr/>
        </p:nvSpPr>
        <p:spPr>
          <a:xfrm>
            <a:off x="2091400" y="6103252"/>
            <a:ext cx="1446776"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ETX-RDC</a:t>
            </a:r>
          </a:p>
        </p:txBody>
      </p:sp>
      <p:sp>
        <p:nvSpPr>
          <p:cNvPr id="11" name="TextBox 10">
            <a:extLst>
              <a:ext uri="{FF2B5EF4-FFF2-40B4-BE49-F238E27FC236}">
                <a16:creationId xmlns:a16="http://schemas.microsoft.com/office/drawing/2014/main" id="{4D827670-6154-DC16-651A-1CAEB9C7197E}"/>
              </a:ext>
            </a:extLst>
          </p:cNvPr>
          <p:cNvSpPr txBox="1"/>
          <p:nvPr/>
        </p:nvSpPr>
        <p:spPr>
          <a:xfrm>
            <a:off x="6062738" y="6059128"/>
            <a:ext cx="1097280" cy="276999"/>
          </a:xfrm>
          <a:prstGeom prst="rect">
            <a:avLst/>
          </a:prstGeom>
          <a:noFill/>
        </p:spPr>
        <p:txBody>
          <a:bodyPr wrap="square" rtlCol="0">
            <a:spAutoFit/>
          </a:bodyPr>
          <a:lstStyle/>
          <a:p>
            <a:r>
              <a:rPr lang="en-US" sz="1200" i="1">
                <a:latin typeface="Times New Roman" panose="02020603050405020304" pitchFamily="18" charset="0"/>
                <a:cs typeface="Times New Roman" panose="02020603050405020304" pitchFamily="18" charset="0"/>
              </a:rPr>
              <a:t>ETX-QU</a:t>
            </a:r>
          </a:p>
        </p:txBody>
      </p:sp>
    </p:spTree>
    <p:extLst>
      <p:ext uri="{BB962C8B-B14F-4D97-AF65-F5344CB8AC3E}">
        <p14:creationId xmlns:p14="http://schemas.microsoft.com/office/powerpoint/2010/main" val="4165151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5.4 Kết quả thử nghiệm thực tế</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c. Thử nghiệm thực tế</a:t>
            </a:r>
          </a:p>
        </p:txBody>
      </p:sp>
      <p:sp>
        <p:nvSpPr>
          <p:cNvPr id="4" name="TextBox 3">
            <a:extLst>
              <a:ext uri="{FF2B5EF4-FFF2-40B4-BE49-F238E27FC236}">
                <a16:creationId xmlns:a16="http://schemas.microsoft.com/office/drawing/2014/main" id="{C19D6332-AE0F-C3A7-5287-EFA0CDD02EDD}"/>
              </a:ext>
            </a:extLst>
          </p:cNvPr>
          <p:cNvSpPr txBox="1"/>
          <p:nvPr/>
        </p:nvSpPr>
        <p:spPr>
          <a:xfrm>
            <a:off x="1207433" y="2029514"/>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Tổng năng lượng còn lại</a:t>
            </a:r>
          </a:p>
        </p:txBody>
      </p:sp>
      <p:sp>
        <p:nvSpPr>
          <p:cNvPr id="5" name="TextBox 4">
            <a:extLst>
              <a:ext uri="{FF2B5EF4-FFF2-40B4-BE49-F238E27FC236}">
                <a16:creationId xmlns:a16="http://schemas.microsoft.com/office/drawing/2014/main" id="{C06BFE3B-8C45-293D-8242-18E308A02654}"/>
              </a:ext>
            </a:extLst>
          </p:cNvPr>
          <p:cNvSpPr txBox="1"/>
          <p:nvPr/>
        </p:nvSpPr>
        <p:spPr>
          <a:xfrm>
            <a:off x="5284045" y="2029514"/>
            <a:ext cx="2904832"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Tỉ lệ truyền thành công</a:t>
            </a:r>
          </a:p>
        </p:txBody>
      </p:sp>
      <p:pic>
        <p:nvPicPr>
          <p:cNvPr id="6" name="Picture 5">
            <a:extLst>
              <a:ext uri="{FF2B5EF4-FFF2-40B4-BE49-F238E27FC236}">
                <a16:creationId xmlns:a16="http://schemas.microsoft.com/office/drawing/2014/main" id="{E464D9D1-4D4B-72B1-34F7-0B46D14F635B}"/>
              </a:ext>
            </a:extLst>
          </p:cNvPr>
          <p:cNvPicPr>
            <a:picLocks noChangeAspect="1"/>
          </p:cNvPicPr>
          <p:nvPr/>
        </p:nvPicPr>
        <p:blipFill rotWithShape="1">
          <a:blip r:embed="rId2">
            <a:extLst>
              <a:ext uri="{28A0092B-C50C-407E-A947-70E740481C1C}">
                <a14:useLocalDpi xmlns:a14="http://schemas.microsoft.com/office/drawing/2010/main" val="0"/>
              </a:ext>
            </a:extLst>
          </a:blip>
          <a:srcRect t="10235" r="8577"/>
          <a:stretch/>
        </p:blipFill>
        <p:spPr bwMode="auto">
          <a:xfrm>
            <a:off x="529987" y="2407920"/>
            <a:ext cx="3449464" cy="2539684"/>
          </a:xfrm>
          <a:prstGeom prst="rect">
            <a:avLst/>
          </a:prstGeom>
          <a:noFill/>
          <a:ln>
            <a:noFill/>
          </a:ln>
        </p:spPr>
      </p:pic>
      <p:pic>
        <p:nvPicPr>
          <p:cNvPr id="8" name="Picture 7">
            <a:extLst>
              <a:ext uri="{FF2B5EF4-FFF2-40B4-BE49-F238E27FC236}">
                <a16:creationId xmlns:a16="http://schemas.microsoft.com/office/drawing/2014/main" id="{6F9C96A0-D9F3-EDB7-A59D-AEA64E0F5289}"/>
              </a:ext>
            </a:extLst>
          </p:cNvPr>
          <p:cNvPicPr>
            <a:picLocks noChangeAspect="1"/>
          </p:cNvPicPr>
          <p:nvPr/>
        </p:nvPicPr>
        <p:blipFill rotWithShape="1">
          <a:blip r:embed="rId3">
            <a:extLst>
              <a:ext uri="{28A0092B-C50C-407E-A947-70E740481C1C}">
                <a14:useLocalDpi xmlns:a14="http://schemas.microsoft.com/office/drawing/2010/main" val="0"/>
              </a:ext>
            </a:extLst>
          </a:blip>
          <a:srcRect t="10235" r="8573"/>
          <a:stretch/>
        </p:blipFill>
        <p:spPr bwMode="auto">
          <a:xfrm>
            <a:off x="4665837" y="2407920"/>
            <a:ext cx="3449463" cy="2539684"/>
          </a:xfrm>
          <a:prstGeom prst="rect">
            <a:avLst/>
          </a:prstGeom>
          <a:noFill/>
          <a:ln>
            <a:noFill/>
          </a:ln>
        </p:spPr>
      </p:pic>
    </p:spTree>
    <p:extLst>
      <p:ext uri="{BB962C8B-B14F-4D97-AF65-F5344CB8AC3E}">
        <p14:creationId xmlns:p14="http://schemas.microsoft.com/office/powerpoint/2010/main" val="429167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32AB8-C010-2816-20E4-F2210765A01B}"/>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2DBA1382-9D79-4A22-94AF-9B0D969572BA}"/>
              </a:ext>
            </a:extLst>
          </p:cNvPr>
          <p:cNvSpPr>
            <a:spLocks noGrp="1"/>
          </p:cNvSpPr>
          <p:nvPr>
            <p:ph type="title"/>
          </p:nvPr>
        </p:nvSpPr>
        <p:spPr/>
        <p:txBody>
          <a:bodyPr/>
          <a:lstStyle/>
          <a:p>
            <a:r>
              <a:rPr lang="en-GB" sz="2800">
                <a:latin typeface="Times New Roman" panose="02020603050405020304" pitchFamily="18" charset="0"/>
                <a:cs typeface="Times New Roman" panose="02020603050405020304" pitchFamily="18" charset="0"/>
              </a:rPr>
              <a:t>5.5 Đánh giá kết quả thử nghiệm</a:t>
            </a:r>
          </a:p>
        </p:txBody>
      </p:sp>
      <p:sp>
        <p:nvSpPr>
          <p:cNvPr id="7" name="Content Placeholder 3">
            <a:extLst>
              <a:ext uri="{FF2B5EF4-FFF2-40B4-BE49-F238E27FC236}">
                <a16:creationId xmlns:a16="http://schemas.microsoft.com/office/drawing/2014/main" id="{0B35B1C7-2BA9-357D-6131-DFD7013FBA6A}"/>
              </a:ext>
            </a:extLst>
          </p:cNvPr>
          <p:cNvSpPr txBox="1">
            <a:spLocks/>
          </p:cNvSpPr>
          <p:nvPr/>
        </p:nvSpPr>
        <p:spPr>
          <a:xfrm>
            <a:off x="234823" y="899542"/>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a:latin typeface="Times New Roman" panose="02020603050405020304" pitchFamily="18" charset="0"/>
                <a:ea typeface="Calibri" panose="020F0502020204030204" pitchFamily="34" charset="0"/>
              </a:rPr>
              <a:t>C</a:t>
            </a:r>
            <a:r>
              <a:rPr lang="en-US" sz="2000">
                <a:effectLst/>
                <a:latin typeface="Times New Roman" panose="02020603050405020304" pitchFamily="18" charset="0"/>
                <a:ea typeface="Calibri" panose="020F0502020204030204" pitchFamily="34" charset="0"/>
              </a:rPr>
              <a:t>ác thuật toán định tuyến cải tiến dựa trên RPL có khả năng cải thiện các nhược điểm mà thuật toán RPL-ETX gặp phải như vấn đề phân bố năng lượng, mất bản tin</a:t>
            </a:r>
          </a:p>
          <a:p>
            <a:pPr>
              <a:buFontTx/>
              <a:buChar char="-"/>
            </a:pPr>
            <a:r>
              <a:rPr lang="en-US" sz="2000">
                <a:latin typeface="Times New Roman" panose="02020603050405020304" pitchFamily="18" charset="0"/>
                <a:ea typeface="Calibri" panose="020F0502020204030204" pitchFamily="34" charset="0"/>
              </a:rPr>
              <a:t>T</a:t>
            </a:r>
            <a:r>
              <a:rPr lang="en-US" sz="2000">
                <a:effectLst/>
                <a:latin typeface="Times New Roman" panose="02020603050405020304" pitchFamily="18" charset="0"/>
                <a:ea typeface="Calibri" panose="020F0502020204030204" pitchFamily="34" charset="0"/>
              </a:rPr>
              <a:t>huật toán định tuyến sử dụng etx kết hợp năng lượng còn dư hoạt động tốt về mặt phân bố năng lượng trong mọi kịch bản, mà vẫn đảm bảo được hiệu suất truyền tin</a:t>
            </a:r>
          </a:p>
          <a:p>
            <a:pPr>
              <a:buFontTx/>
              <a:buChar char="-"/>
            </a:pPr>
            <a:r>
              <a:rPr lang="en-US" sz="2000">
                <a:latin typeface="Times New Roman" panose="02020603050405020304" pitchFamily="18" charset="0"/>
                <a:ea typeface="Calibri" panose="020F0502020204030204" pitchFamily="34" charset="0"/>
              </a:rPr>
              <a:t>T</a:t>
            </a:r>
            <a:r>
              <a:rPr lang="en-US" sz="2000">
                <a:effectLst/>
                <a:latin typeface="Times New Roman" panose="02020603050405020304" pitchFamily="18" charset="0"/>
                <a:ea typeface="Calibri" panose="020F0502020204030204" pitchFamily="34" charset="0"/>
              </a:rPr>
              <a:t>huật toán sử dụng ETX kết hợp tỉ lệ sử dụng hàng đợi hoạt động tốt với mạng gặp vấn đề tắc nghẽn nặng, lưu lượng lớn, giúp tăng tỉ lệ truyền thành công, giảm số bản tin mất do tràn hàng đợi. </a:t>
            </a:r>
          </a:p>
          <a:p>
            <a:pPr>
              <a:buFontTx/>
              <a:buChar char="-"/>
            </a:pPr>
            <a:r>
              <a:rPr lang="en-US" sz="2000">
                <a:latin typeface="Times New Roman" panose="02020603050405020304" pitchFamily="18" charset="0"/>
                <a:ea typeface="Calibri" panose="020F0502020204030204" pitchFamily="34" charset="0"/>
              </a:rPr>
              <a:t>T</a:t>
            </a:r>
            <a:r>
              <a:rPr lang="en-US" sz="2000">
                <a:effectLst/>
                <a:latin typeface="Times New Roman" panose="02020603050405020304" pitchFamily="18" charset="0"/>
                <a:ea typeface="Calibri" panose="020F0502020204030204" pitchFamily="34" charset="0"/>
              </a:rPr>
              <a:t>huật toán ETX kết hợp với RDC cho hiệu quả kém hơn, tuy nhiên có ưu điểm là sử dụng ước tính năng lượng không phụ thuộc vào loại phần cứng của nút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425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6. Kết luận</a:t>
            </a:r>
          </a:p>
        </p:txBody>
      </p:sp>
      <p:sp>
        <p:nvSpPr>
          <p:cNvPr id="7" name="Content Placeholder 3">
            <a:extLst>
              <a:ext uri="{FF2B5EF4-FFF2-40B4-BE49-F238E27FC236}">
                <a16:creationId xmlns:a16="http://schemas.microsoft.com/office/drawing/2014/main" id="{6A085023-30FC-5034-3C77-BB2085D17247}"/>
              </a:ext>
            </a:extLst>
          </p:cNvPr>
          <p:cNvSpPr txBox="1">
            <a:spLocks/>
          </p:cNvSpPr>
          <p:nvPr/>
        </p:nvSpPr>
        <p:spPr>
          <a:xfrm>
            <a:off x="234823" y="1173192"/>
            <a:ext cx="8674100" cy="5029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6.1 Các kết quả đạt được</a:t>
            </a:r>
          </a:p>
          <a:p>
            <a:pPr algn="just">
              <a:lnSpc>
                <a:spcPct val="110000"/>
              </a:lnSpc>
              <a:spcBef>
                <a:spcPts val="300"/>
              </a:spcBef>
            </a:pPr>
            <a:r>
              <a:rPr lang="en-US" sz="2000">
                <a:solidFill>
                  <a:srgbClr val="000000"/>
                </a:solidFill>
                <a:effectLst/>
                <a:latin typeface="Times New Roman" panose="02020603050405020304" pitchFamily="18" charset="0"/>
                <a:ea typeface="Calibri" panose="020F0502020204030204" pitchFamily="34" charset="0"/>
              </a:rPr>
              <a:t>Đồ án đã cơ bản đáp ứng được các yêu cầu đề ra. Đồ án đã giới thiệu thuật toán định tuyến RPL cho mạng cảm biến không dây tổn hao và mất mát và ứng dụng hệ điều hành mã nguồn mở Contiki OS để xây dựng mạng cảm biến và mô phỏng trên Cooja. Mạng cảm biến thật cũng được triển khai.</a:t>
            </a:r>
          </a:p>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6.2 Hạn chế</a:t>
            </a:r>
          </a:p>
          <a:p>
            <a:r>
              <a:rPr lang="en-US" sz="2000">
                <a:solidFill>
                  <a:srgbClr val="000000"/>
                </a:solidFill>
                <a:effectLst/>
                <a:latin typeface="Times New Roman" panose="02020603050405020304" pitchFamily="18" charset="0"/>
                <a:ea typeface="Calibri" panose="020F0502020204030204" pitchFamily="34" charset="0"/>
              </a:rPr>
              <a:t>Do hạn chế về phần cứng, kết quả thử nghiệm bằng cảm biến thật chưa tốt.</a:t>
            </a:r>
          </a:p>
          <a:p>
            <a:pPr marL="0" indent="0">
              <a:buFont typeface="Arial" panose="020B0604020202020204" pitchFamily="34" charset="0"/>
              <a:buNone/>
            </a:pPr>
            <a:r>
              <a:rPr lang="en-US" sz="2000">
                <a:latin typeface="Times New Roman" panose="02020603050405020304" pitchFamily="18" charset="0"/>
                <a:cs typeface="Times New Roman" panose="02020603050405020304" pitchFamily="18" charset="0"/>
              </a:rPr>
              <a:t>6.3 Hướng phát triển trong tương lai</a:t>
            </a:r>
          </a:p>
          <a:p>
            <a:pPr marL="0" marR="0" algn="just">
              <a:lnSpc>
                <a:spcPct val="110000"/>
              </a:lnSpc>
              <a:spcBef>
                <a:spcPts val="300"/>
              </a:spcBef>
              <a:spcAft>
                <a:spcPts val="0"/>
              </a:spcAft>
            </a:pPr>
            <a:r>
              <a:rPr lang="en-US" sz="2000">
                <a:solidFill>
                  <a:srgbClr val="000000"/>
                </a:solidFill>
                <a:effectLst/>
                <a:latin typeface="Times New Roman" panose="02020603050405020304" pitchFamily="18" charset="0"/>
                <a:ea typeface="Calibri" panose="020F0502020204030204" pitchFamily="34" charset="0"/>
              </a:rPr>
              <a:t>Trong tương lai, đề tài sẽ có các hướng phát triển:</a:t>
            </a:r>
          </a:p>
          <a:p>
            <a:pPr marL="342900" marR="0" lvl="0" indent="-342900" algn="just">
              <a:lnSpc>
                <a:spcPct val="110000"/>
              </a:lnSpc>
              <a:spcBef>
                <a:spcPts val="30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Thử nghiệm trên mạng cảm biến thật với nhiều nút hơn.</a:t>
            </a:r>
          </a:p>
          <a:p>
            <a:pPr marL="342900" marR="0" lvl="0" indent="-342900" algn="just">
              <a:lnSpc>
                <a:spcPct val="110000"/>
              </a:lnSpc>
              <a:spcBef>
                <a:spcPts val="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Thử nghiệm với nhiều thuật toán khác.</a:t>
            </a:r>
          </a:p>
          <a:p>
            <a:pPr marL="342900" marR="0" lvl="0" indent="-342900" algn="just">
              <a:lnSpc>
                <a:spcPct val="110000"/>
              </a:lnSpc>
              <a:spcBef>
                <a:spcPts val="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Đánh giá các thuật toán với nhiều kịch bản khác (xem xét ảnh hưởng của môi trường biến động, các nút di động, …)</a:t>
            </a:r>
          </a:p>
          <a:p>
            <a:pPr marL="342900" marR="0" lvl="0" indent="-342900" algn="just">
              <a:lnSpc>
                <a:spcPct val="110000"/>
              </a:lnSpc>
              <a:spcBef>
                <a:spcPts val="0"/>
              </a:spcBef>
              <a:spcAft>
                <a:spcPts val="0"/>
              </a:spcAft>
              <a:buFont typeface="Times New Roman" panose="02020603050405020304" pitchFamily="18" charset="0"/>
              <a:buChar char="-"/>
            </a:pPr>
            <a:r>
              <a:rPr lang="en-US" sz="2000">
                <a:solidFill>
                  <a:srgbClr val="000000"/>
                </a:solidFill>
                <a:effectLst/>
                <a:latin typeface="Times New Roman" panose="02020603050405020304" pitchFamily="18" charset="0"/>
                <a:ea typeface="Calibri" panose="020F0502020204030204" pitchFamily="34" charset="0"/>
              </a:rPr>
              <a:t>Đánh giá các thuật toán với chế độ downward</a:t>
            </a:r>
          </a:p>
          <a:p>
            <a:pPr marL="0" indent="0">
              <a:buFont typeface="Arial" panose="020B0604020202020204" pitchFamily="34" charse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957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53A886-A5BC-7F2E-3FD2-C60EBC6DEA27}"/>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FD9FF077-967E-434A-E144-A1BEF7ED47CC}"/>
              </a:ext>
            </a:extLst>
          </p:cNvPr>
          <p:cNvSpPr>
            <a:spLocks noGrp="1"/>
          </p:cNvSpPr>
          <p:nvPr>
            <p:ph type="title"/>
          </p:nvPr>
        </p:nvSpPr>
        <p:spPr/>
        <p:txBody>
          <a:bodyPr/>
          <a:lstStyle/>
          <a:p>
            <a:r>
              <a:rPr lang="en-US"/>
              <a:t>Nội dung</a:t>
            </a:r>
          </a:p>
        </p:txBody>
      </p:sp>
      <p:sp>
        <p:nvSpPr>
          <p:cNvPr id="5" name="TextBox 4">
            <a:extLst>
              <a:ext uri="{FF2B5EF4-FFF2-40B4-BE49-F238E27FC236}">
                <a16:creationId xmlns:a16="http://schemas.microsoft.com/office/drawing/2014/main" id="{2E358ED6-1E87-9020-2C7E-A929245301F8}"/>
              </a:ext>
            </a:extLst>
          </p:cNvPr>
          <p:cNvSpPr txBox="1"/>
          <p:nvPr/>
        </p:nvSpPr>
        <p:spPr>
          <a:xfrm>
            <a:off x="322090" y="1052422"/>
            <a:ext cx="8295699" cy="2585323"/>
          </a:xfrm>
          <a:prstGeom prst="rect">
            <a:avLst/>
          </a:prstGeom>
          <a:noFill/>
        </p:spPr>
        <p:txBody>
          <a:bodyPr wrap="square" rtlCol="0">
            <a:spAutoFit/>
          </a:bodyPr>
          <a:lstStyle/>
          <a:p>
            <a:pPr marL="342900" indent="-342900">
              <a:buAutoNum type="arabicPeriod"/>
            </a:pPr>
            <a:r>
              <a:rPr lang="en-GB" sz="2400">
                <a:latin typeface="Times New Roman" panose="02020603050405020304" pitchFamily="18" charset="0"/>
                <a:cs typeface="Times New Roman" panose="02020603050405020304" pitchFamily="18" charset="0"/>
              </a:rPr>
              <a:t>Đặt vấn đề</a:t>
            </a:r>
          </a:p>
          <a:p>
            <a:pPr marL="342900" indent="-342900">
              <a:buAutoNum type="arabicPeriod"/>
            </a:pPr>
            <a:r>
              <a:rPr lang="en-GB" sz="2400">
                <a:latin typeface="Times New Roman" panose="02020603050405020304" pitchFamily="18" charset="0"/>
                <a:cs typeface="Times New Roman" panose="02020603050405020304" pitchFamily="18" charset="0"/>
              </a:rPr>
              <a:t>Tổng quan về định tuyến trong mạng cảm biến không dây</a:t>
            </a:r>
          </a:p>
          <a:p>
            <a:pPr marL="342900" indent="-342900">
              <a:buAutoNum type="arabicPeriod"/>
            </a:pPr>
            <a:r>
              <a:rPr lang="en-GB" sz="2400">
                <a:latin typeface="Times New Roman" panose="02020603050405020304" pitchFamily="18" charset="0"/>
                <a:cs typeface="Times New Roman" panose="02020603050405020304" pitchFamily="18" charset="0"/>
              </a:rPr>
              <a:t>Thuật toán định tuyến RPL</a:t>
            </a:r>
          </a:p>
          <a:p>
            <a:pPr marL="342900" indent="-342900">
              <a:buAutoNum type="arabicPeriod"/>
            </a:pPr>
            <a:r>
              <a:rPr lang="en-GB" sz="2400">
                <a:latin typeface="Times New Roman" panose="02020603050405020304" pitchFamily="18" charset="0"/>
                <a:cs typeface="Times New Roman" panose="02020603050405020304" pitchFamily="18" charset="0"/>
              </a:rPr>
              <a:t>Phương án thực hiện</a:t>
            </a:r>
          </a:p>
          <a:p>
            <a:pPr marL="342900" indent="-342900">
              <a:buAutoNum type="arabicPeriod"/>
            </a:pPr>
            <a:r>
              <a:rPr lang="en-GB" sz="2400">
                <a:latin typeface="Times New Roman" panose="02020603050405020304" pitchFamily="18" charset="0"/>
                <a:cs typeface="Times New Roman" panose="02020603050405020304" pitchFamily="18" charset="0"/>
              </a:rPr>
              <a:t>Thử nghiệm và kết quả</a:t>
            </a:r>
          </a:p>
          <a:p>
            <a:pPr marL="342900" indent="-342900">
              <a:buAutoNum type="arabicPeriod"/>
            </a:pPr>
            <a:r>
              <a:rPr lang="en-GB" sz="2400">
                <a:latin typeface="Times New Roman" panose="02020603050405020304" pitchFamily="18" charset="0"/>
                <a:cs typeface="Times New Roman" panose="02020603050405020304" pitchFamily="18" charset="0"/>
              </a:rPr>
              <a:t>Kết luận</a:t>
            </a:r>
          </a:p>
          <a:p>
            <a:pPr marL="342900" indent="-342900">
              <a:buAutoNum type="arabicPeriod"/>
            </a:pPr>
            <a:endParaRPr lang="en-GB"/>
          </a:p>
        </p:txBody>
      </p:sp>
    </p:spTree>
    <p:extLst>
      <p:ext uri="{BB962C8B-B14F-4D97-AF65-F5344CB8AC3E}">
        <p14:creationId xmlns:p14="http://schemas.microsoft.com/office/powerpoint/2010/main" val="168498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GB"/>
              <a:t>1. Đặt vấn đề</a:t>
            </a:r>
            <a:endParaRPr lang="en-US"/>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indent="0" algn="l">
              <a:buNone/>
            </a:pPr>
            <a:r>
              <a:rPr lang="vi-VN" sz="2200" b="0" i="0">
                <a:solidFill>
                  <a:srgbClr val="0D0D0D"/>
                </a:solidFill>
                <a:effectLst/>
                <a:latin typeface="Times New Roman" panose="02020603050405020304" pitchFamily="18" charset="0"/>
                <a:cs typeface="Times New Roman" panose="02020603050405020304" pitchFamily="18" charset="0"/>
              </a:rPr>
              <a:t>1.1 </a:t>
            </a:r>
            <a:r>
              <a:rPr lang="en-GB" sz="2200" b="0" i="0">
                <a:solidFill>
                  <a:srgbClr val="0D0D0D"/>
                </a:solidFill>
                <a:effectLst/>
                <a:latin typeface="Times New Roman" panose="02020603050405020304" pitchFamily="18" charset="0"/>
                <a:cs typeface="Times New Roman" panose="02020603050405020304" pitchFamily="18" charset="0"/>
              </a:rPr>
              <a:t>Sự phát triển của IoT và mạng cảm biến không dây</a:t>
            </a:r>
          </a:p>
          <a:p>
            <a:pPr marL="0" indent="0" algn="l">
              <a:buNone/>
            </a:pPr>
            <a:endParaRPr lang="en-GB" sz="2200" b="0" i="0">
              <a:solidFill>
                <a:srgbClr val="0D0D0D"/>
              </a:solidFill>
              <a:effectLst/>
              <a:latin typeface="Times New Roman" panose="02020603050405020304" pitchFamily="18" charset="0"/>
              <a:cs typeface="Times New Roman" panose="02020603050405020304" pitchFamily="18" charset="0"/>
            </a:endParaRPr>
          </a:p>
        </p:txBody>
      </p:sp>
      <p:pic>
        <p:nvPicPr>
          <p:cNvPr id="1026" name="Picture 2" descr="Xu hướng phát triển của IoT hiện nay | TopDev">
            <a:extLst>
              <a:ext uri="{FF2B5EF4-FFF2-40B4-BE49-F238E27FC236}">
                <a16:creationId xmlns:a16="http://schemas.microsoft.com/office/drawing/2014/main" id="{5AF0E3AC-6473-0605-4A71-2CB693334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85" y="2255105"/>
            <a:ext cx="4113014" cy="2132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nsors | Free Full-Text | An Energy Efficient and Secure IoT-Based WSN  Framework: An Application to Smart Agriculture">
            <a:extLst>
              <a:ext uri="{FF2B5EF4-FFF2-40B4-BE49-F238E27FC236}">
                <a16:creationId xmlns:a16="http://schemas.microsoft.com/office/drawing/2014/main" id="{701BA6F3-C2CA-CDF1-A613-60BDF62F7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091" y="2255105"/>
            <a:ext cx="4704952" cy="1937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DA3FA1-CEB6-0D59-C917-60E3255C6DC5}"/>
              </a:ext>
            </a:extLst>
          </p:cNvPr>
          <p:cNvSpPr txBox="1"/>
          <p:nvPr/>
        </p:nvSpPr>
        <p:spPr>
          <a:xfrm>
            <a:off x="5355087" y="4861669"/>
            <a:ext cx="2950234" cy="461665"/>
          </a:xfrm>
          <a:prstGeom prst="rect">
            <a:avLst/>
          </a:prstGeom>
          <a:noFill/>
        </p:spPr>
        <p:txBody>
          <a:bodyPr wrap="square" rtlCol="0">
            <a:spAutoFit/>
          </a:bodyPr>
          <a:lstStyle/>
          <a:p>
            <a:r>
              <a:rPr lang="en-GB" sz="1200" i="1"/>
              <a:t>Hình 2: Ứng dụng mạng cảm biến không dây trong nông nghiệp</a:t>
            </a:r>
          </a:p>
        </p:txBody>
      </p:sp>
      <p:sp>
        <p:nvSpPr>
          <p:cNvPr id="8" name="TextBox 7">
            <a:extLst>
              <a:ext uri="{FF2B5EF4-FFF2-40B4-BE49-F238E27FC236}">
                <a16:creationId xmlns:a16="http://schemas.microsoft.com/office/drawing/2014/main" id="{12508AF1-DBDA-B711-A05B-857A8AC7D673}"/>
              </a:ext>
            </a:extLst>
          </p:cNvPr>
          <p:cNvSpPr txBox="1"/>
          <p:nvPr/>
        </p:nvSpPr>
        <p:spPr>
          <a:xfrm>
            <a:off x="1319965" y="4815503"/>
            <a:ext cx="2950234" cy="276999"/>
          </a:xfrm>
          <a:prstGeom prst="rect">
            <a:avLst/>
          </a:prstGeom>
          <a:noFill/>
        </p:spPr>
        <p:txBody>
          <a:bodyPr wrap="square" rtlCol="0">
            <a:spAutoFit/>
          </a:bodyPr>
          <a:lstStyle/>
          <a:p>
            <a:r>
              <a:rPr lang="en-GB" sz="1200" i="1"/>
              <a:t>Hình 1: IoT trong đời sống</a:t>
            </a:r>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GB"/>
              <a:t>1. Đặt vấn đề</a:t>
            </a:r>
            <a:endParaRPr lang="en-US"/>
          </a:p>
        </p:txBody>
      </p:sp>
      <p:sp>
        <p:nvSpPr>
          <p:cNvPr id="10" name="TextBox 9">
            <a:extLst>
              <a:ext uri="{FF2B5EF4-FFF2-40B4-BE49-F238E27FC236}">
                <a16:creationId xmlns:a16="http://schemas.microsoft.com/office/drawing/2014/main" id="{22689429-1101-D331-1DD0-725CC8A10CC5}"/>
              </a:ext>
            </a:extLst>
          </p:cNvPr>
          <p:cNvSpPr txBox="1"/>
          <p:nvPr/>
        </p:nvSpPr>
        <p:spPr>
          <a:xfrm>
            <a:off x="235077" y="879697"/>
            <a:ext cx="8689960" cy="1569660"/>
          </a:xfrm>
          <a:prstGeom prst="rect">
            <a:avLst/>
          </a:prstGeom>
          <a:noFill/>
        </p:spPr>
        <p:txBody>
          <a:bodyPr wrap="square">
            <a:spAutoFit/>
          </a:bodyPr>
          <a:lstStyle/>
          <a:p>
            <a:pPr marL="0" indent="0" algn="l">
              <a:buNone/>
            </a:pPr>
            <a:r>
              <a:rPr lang="en-GB" sz="2400">
                <a:solidFill>
                  <a:srgbClr val="0D0D0D"/>
                </a:solidFill>
                <a:latin typeface="Times New Roman" panose="02020603050405020304" pitchFamily="18" charset="0"/>
                <a:cs typeface="Times New Roman" panose="02020603050405020304" pitchFamily="18" charset="0"/>
              </a:rPr>
              <a:t>1.2 Nhu cầu tối ưu định tuyến mạng cảm biến không dây</a:t>
            </a:r>
            <a:endParaRPr lang="vi-VN" sz="2400" b="0" i="0">
              <a:solidFill>
                <a:srgbClr val="0D0D0D"/>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Các module cảm biến trở nên rẻ hơn và nhỏ gọn hơn.</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Quy mô mạng cảm biến ngày càng mở rộng và đa dạng.</a:t>
            </a:r>
          </a:p>
          <a:p>
            <a:endParaRPr lang="en-US" sz="2400">
              <a:latin typeface="Times New Roman" panose="02020603050405020304" pitchFamily="18" charset="0"/>
              <a:cs typeface="Times New Roman" panose="02020603050405020304" pitchFamily="18" charset="0"/>
            </a:endParaRPr>
          </a:p>
        </p:txBody>
      </p:sp>
      <p:pic>
        <p:nvPicPr>
          <p:cNvPr id="11266" name="Picture 2" descr="IoT LoRa Based Smart Agriculture &amp; Remote Monitoring System">
            <a:extLst>
              <a:ext uri="{FF2B5EF4-FFF2-40B4-BE49-F238E27FC236}">
                <a16:creationId xmlns:a16="http://schemas.microsoft.com/office/drawing/2014/main" id="{8EAE258B-1C00-CF76-41C7-2D2D22A1B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366" y="2090606"/>
            <a:ext cx="3914954" cy="22021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018CA3-10A0-3831-DCD0-29BB622E884D}"/>
              </a:ext>
            </a:extLst>
          </p:cNvPr>
          <p:cNvSpPr txBox="1"/>
          <p:nvPr/>
        </p:nvSpPr>
        <p:spPr>
          <a:xfrm>
            <a:off x="374529" y="4727906"/>
            <a:ext cx="8394941" cy="1569660"/>
          </a:xfrm>
          <a:prstGeom prst="rect">
            <a:avLst/>
          </a:prstGeom>
          <a:noFill/>
        </p:spPr>
        <p:txBody>
          <a:bodyPr wrap="square">
            <a:spAutoFit/>
          </a:bodyPr>
          <a:lstStyle/>
          <a:p>
            <a:pPr marL="342900" indent="-342900">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 Vai trò định tuyến hiệu quả trong mạng cảm biến không dây:</a:t>
            </a:r>
          </a:p>
          <a:p>
            <a:r>
              <a:rPr lang="en-US" sz="2400">
                <a:latin typeface="Times New Roman" panose="02020603050405020304" pitchFamily="18" charset="0"/>
                <a:cs typeface="Times New Roman" panose="02020603050405020304" pitchFamily="18" charset="0"/>
              </a:rPr>
              <a:t>-   </a:t>
            </a:r>
            <a:r>
              <a:rPr lang="en-GB" sz="2400">
                <a:latin typeface="Times New Roman" panose="02020603050405020304" pitchFamily="18" charset="0"/>
                <a:cs typeface="Times New Roman" panose="02020603050405020304" pitchFamily="18" charset="0"/>
              </a:rPr>
              <a:t>Giảm năng lượng tiêu thụ</a:t>
            </a:r>
          </a:p>
          <a:p>
            <a:r>
              <a:rPr lang="en-GB" sz="2400">
                <a:latin typeface="Times New Roman" panose="02020603050405020304" pitchFamily="18" charset="0"/>
                <a:cs typeface="Times New Roman" panose="02020603050405020304" pitchFamily="18" charset="0"/>
              </a:rPr>
              <a:t>-   Tăng hiệu quả truyền tin</a:t>
            </a:r>
          </a:p>
          <a:p>
            <a:r>
              <a:rPr lang="en-GB" sz="2400">
                <a:latin typeface="Times New Roman" panose="02020603050405020304" pitchFamily="18" charset="0"/>
                <a:cs typeface="Times New Roman" panose="02020603050405020304" pitchFamily="18" charset="0"/>
              </a:rPr>
              <a:t>-   Thích ứng với biến đổi môi trường</a:t>
            </a:r>
          </a:p>
        </p:txBody>
      </p:sp>
      <p:sp>
        <p:nvSpPr>
          <p:cNvPr id="14" name="TextBox 13">
            <a:extLst>
              <a:ext uri="{FF2B5EF4-FFF2-40B4-BE49-F238E27FC236}">
                <a16:creationId xmlns:a16="http://schemas.microsoft.com/office/drawing/2014/main" id="{BB93CB5C-3CF4-9B03-929B-8AFDAB53C95A}"/>
              </a:ext>
            </a:extLst>
          </p:cNvPr>
          <p:cNvSpPr txBox="1"/>
          <p:nvPr/>
        </p:nvSpPr>
        <p:spPr>
          <a:xfrm>
            <a:off x="5479088" y="2222190"/>
            <a:ext cx="3290381" cy="1200329"/>
          </a:xfrm>
          <a:prstGeom prst="rect">
            <a:avLst/>
          </a:prstGeom>
          <a:noFill/>
        </p:spPr>
        <p:txBody>
          <a:bodyPr wrap="square">
            <a:spAutoFit/>
          </a:bodyPr>
          <a:lstStyle/>
          <a:p>
            <a:pPr marL="285750" indent="-285750">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 Nhu cầu về tối ưu hoạt động đặc biệt là vấn đề định tuyến</a:t>
            </a:r>
            <a:endParaRPr lang="en-GB" sz="2400"/>
          </a:p>
        </p:txBody>
      </p:sp>
      <p:sp>
        <p:nvSpPr>
          <p:cNvPr id="15" name="TextBox 14">
            <a:extLst>
              <a:ext uri="{FF2B5EF4-FFF2-40B4-BE49-F238E27FC236}">
                <a16:creationId xmlns:a16="http://schemas.microsoft.com/office/drawing/2014/main" id="{D5EDDC2A-AE11-39D1-8C44-EBECD907BB3C}"/>
              </a:ext>
            </a:extLst>
          </p:cNvPr>
          <p:cNvSpPr txBox="1"/>
          <p:nvPr/>
        </p:nvSpPr>
        <p:spPr>
          <a:xfrm>
            <a:off x="1605991" y="4371837"/>
            <a:ext cx="3596495" cy="276999"/>
          </a:xfrm>
          <a:prstGeom prst="rect">
            <a:avLst/>
          </a:prstGeom>
          <a:noFill/>
        </p:spPr>
        <p:txBody>
          <a:bodyPr wrap="square" rtlCol="0">
            <a:spAutoFit/>
          </a:bodyPr>
          <a:lstStyle/>
          <a:p>
            <a:r>
              <a:rPr lang="en-GB" sz="1200" i="1"/>
              <a:t>Hình 3: Cảm biến độ ẩm đất kết nối không dây</a:t>
            </a:r>
          </a:p>
        </p:txBody>
      </p:sp>
    </p:spTree>
    <p:extLst>
      <p:ext uri="{BB962C8B-B14F-4D97-AF65-F5344CB8AC3E}">
        <p14:creationId xmlns:p14="http://schemas.microsoft.com/office/powerpoint/2010/main" val="353059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680C0-2C88-517F-2A5B-51DF903D2F51}"/>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9719DC16-A0F7-3EDC-D31F-A6F5E36D53D4}"/>
              </a:ext>
            </a:extLst>
          </p:cNvPr>
          <p:cNvSpPr>
            <a:spLocks noGrp="1"/>
          </p:cNvSpPr>
          <p:nvPr>
            <p:ph type="title"/>
          </p:nvPr>
        </p:nvSpPr>
        <p:spPr/>
        <p:txBody>
          <a:bodyPr lIns="91440" tIns="45720" rIns="91440" bIns="45720" anchor="t"/>
          <a:lstStyle/>
          <a:p>
            <a:r>
              <a:rPr lang="en-GB"/>
              <a:t>1. Đặt vấn đề</a:t>
            </a:r>
            <a:endParaRPr lang="vi-VN">
              <a:latin typeface="Lato"/>
              <a:ea typeface="Lato"/>
              <a:cs typeface="Lato"/>
            </a:endParaRPr>
          </a:p>
        </p:txBody>
      </p:sp>
      <p:sp>
        <p:nvSpPr>
          <p:cNvPr id="4" name="Content Placeholder 3">
            <a:extLst>
              <a:ext uri="{FF2B5EF4-FFF2-40B4-BE49-F238E27FC236}">
                <a16:creationId xmlns:a16="http://schemas.microsoft.com/office/drawing/2014/main" id="{550E6218-4A32-9483-5112-947B6CE610D8}"/>
              </a:ext>
            </a:extLst>
          </p:cNvPr>
          <p:cNvSpPr>
            <a:spLocks noGrp="1"/>
          </p:cNvSpPr>
          <p:nvPr>
            <p:ph sz="quarter" idx="13"/>
          </p:nvPr>
        </p:nvSpPr>
        <p:spPr/>
        <p:txBody>
          <a:bodyPr lIns="91440" tIns="45720" rIns="91440" bIns="45720" anchor="t"/>
          <a:lstStyle/>
          <a:p>
            <a:pPr marL="0" indent="0">
              <a:buNone/>
            </a:pPr>
            <a:r>
              <a:rPr lang="vi-VN" sz="2400" b="0" i="0">
                <a:solidFill>
                  <a:srgbClr val="0D0D0D"/>
                </a:solidFill>
                <a:effectLst/>
                <a:latin typeface="Times New Roman" panose="02020603050405020304" pitchFamily="18" charset="0"/>
                <a:cs typeface="Times New Roman" panose="02020603050405020304" pitchFamily="18" charset="0"/>
              </a:rPr>
              <a:t>1.3 Mục tiêu và đối tượng của </a:t>
            </a:r>
            <a:r>
              <a:rPr lang="en-GB" sz="2400" b="0" i="0">
                <a:solidFill>
                  <a:srgbClr val="0D0D0D"/>
                </a:solidFill>
                <a:effectLst/>
                <a:latin typeface="Times New Roman" panose="02020603050405020304" pitchFamily="18" charset="0"/>
                <a:cs typeface="Times New Roman" panose="02020603050405020304" pitchFamily="18" charset="0"/>
              </a:rPr>
              <a:t>đồ</a:t>
            </a:r>
            <a:r>
              <a:rPr lang="vi-VN" sz="2400" b="0" i="0">
                <a:solidFill>
                  <a:srgbClr val="0D0D0D"/>
                </a:solidFill>
                <a:effectLst/>
                <a:latin typeface="Times New Roman" panose="02020603050405020304" pitchFamily="18" charset="0"/>
                <a:cs typeface="Times New Roman" panose="02020603050405020304" pitchFamily="18" charset="0"/>
              </a:rPr>
              <a:t> án:</a:t>
            </a:r>
            <a:endParaRPr lang="vi-VN" sz="2400">
              <a:latin typeface="Times New Roman" panose="02020603050405020304" pitchFamily="18" charset="0"/>
              <a:cs typeface="Times New Roman" panose="02020603050405020304" pitchFamily="18" charset="0"/>
            </a:endParaRPr>
          </a:p>
          <a:p>
            <a:r>
              <a:rPr lang="en-GB" sz="2400">
                <a:latin typeface="Times New Roman" panose="02020603050405020304" pitchFamily="18" charset="0"/>
                <a:cs typeface="Times New Roman" panose="02020603050405020304" pitchFamily="18" charset="0"/>
              </a:rPr>
              <a:t>Đối tượng là các thuật toán định tuyến dựa trên thuật toán RPL.</a:t>
            </a:r>
          </a:p>
          <a:p>
            <a:r>
              <a:rPr lang="en-GB" sz="2400">
                <a:latin typeface="Times New Roman" panose="02020603050405020304" pitchFamily="18" charset="0"/>
                <a:cs typeface="Times New Roman" panose="02020603050405020304" pitchFamily="18" charset="0"/>
              </a:rPr>
              <a:t>Mục tiêu là đánh giá hiệu suất các thuật toán bằng mô phỏng máy tính, kiểm chứng lại bằng thử nghiệm thực tế trên thiết bị thật.</a:t>
            </a:r>
          </a:p>
          <a:p>
            <a:pPr marL="0" indent="0">
              <a:buFont typeface="Arial" panose="020B0604020202020204" pitchFamily="34" charset="0"/>
              <a:buNone/>
            </a:pPr>
            <a:r>
              <a:rPr lang="en-GB" sz="2400">
                <a:solidFill>
                  <a:srgbClr val="0D0D0D"/>
                </a:solidFill>
                <a:latin typeface="Times New Roman" panose="02020603050405020304" pitchFamily="18" charset="0"/>
                <a:cs typeface="Times New Roman" panose="02020603050405020304" pitchFamily="18" charset="0"/>
              </a:rPr>
              <a:t>1.4 Ý nghĩa của đề tài</a:t>
            </a:r>
          </a:p>
          <a:p>
            <a:pPr>
              <a:buFontTx/>
              <a:buChar char="-"/>
            </a:pPr>
            <a:r>
              <a:rPr lang="en-GB" sz="2400">
                <a:solidFill>
                  <a:srgbClr val="0D0D0D"/>
                </a:solidFill>
                <a:latin typeface="Times New Roman" panose="02020603050405020304" pitchFamily="18" charset="0"/>
                <a:cs typeface="Times New Roman" panose="02020603050405020304" pitchFamily="18" charset="0"/>
              </a:rPr>
              <a:t>Cung cấp nguồn tham khảo để người đọc lựa chọn công nghệ</a:t>
            </a:r>
          </a:p>
          <a:p>
            <a:pPr>
              <a:buFontTx/>
              <a:buChar char="-"/>
            </a:pPr>
            <a:r>
              <a:rPr lang="en-GB" sz="2400">
                <a:solidFill>
                  <a:srgbClr val="0D0D0D"/>
                </a:solidFill>
                <a:latin typeface="Times New Roman" panose="02020603050405020304" pitchFamily="18" charset="0"/>
                <a:cs typeface="Times New Roman" panose="02020603050405020304" pitchFamily="18" charset="0"/>
              </a:rPr>
              <a:t>Làm nền tảng cho các nghiên cứu tiếp theo</a:t>
            </a:r>
          </a:p>
          <a:p>
            <a:pPr>
              <a:buFontTx/>
              <a:buChar char="-"/>
            </a:pPr>
            <a:r>
              <a:rPr lang="en-GB" sz="2400">
                <a:solidFill>
                  <a:srgbClr val="0D0D0D"/>
                </a:solidFill>
                <a:latin typeface="Times New Roman" panose="02020603050405020304" pitchFamily="18" charset="0"/>
                <a:cs typeface="Times New Roman" panose="02020603050405020304" pitchFamily="18" charset="0"/>
              </a:rPr>
              <a:t>Đóng góp vào việc thúc đẩy việc nghiên cứu và phát triển trong lĩnh vực IoT</a:t>
            </a:r>
            <a:endParaRPr lang="vi-VN" sz="2400">
              <a:latin typeface="+mj-lt"/>
              <a:cs typeface="Times New Roman" panose="02020603050405020304" pitchFamily="18" charset="0"/>
            </a:endParaRPr>
          </a:p>
          <a:p>
            <a:pPr marL="0" indent="0">
              <a:buNone/>
            </a:pPr>
            <a:endParaRPr lang="en-GB" sz="2400">
              <a:latin typeface="Times New Roman" panose="02020603050405020304" pitchFamily="18" charset="0"/>
              <a:cs typeface="Times New Roman" panose="02020603050405020304" pitchFamily="18" charset="0"/>
            </a:endParaRPr>
          </a:p>
          <a:p>
            <a:endParaRPr lang="vi-VN" sz="2400">
              <a:latin typeface="+mj-lt"/>
              <a:cs typeface="Times New Roman" panose="02020603050405020304" pitchFamily="18" charset="0"/>
            </a:endParaRPr>
          </a:p>
        </p:txBody>
      </p:sp>
      <p:sp>
        <p:nvSpPr>
          <p:cNvPr id="5" name="Content Placeholder 3">
            <a:extLst>
              <a:ext uri="{FF2B5EF4-FFF2-40B4-BE49-F238E27FC236}">
                <a16:creationId xmlns:a16="http://schemas.microsoft.com/office/drawing/2014/main" id="{89718315-5B43-AC30-A2F0-BC52002E58A2}"/>
              </a:ext>
            </a:extLst>
          </p:cNvPr>
          <p:cNvSpPr txBox="1">
            <a:spLocks/>
          </p:cNvSpPr>
          <p:nvPr/>
        </p:nvSpPr>
        <p:spPr>
          <a:xfrm>
            <a:off x="250683" y="3706687"/>
            <a:ext cx="8674100" cy="530339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vi-VN" sz="2000">
              <a:latin typeface="+mj-lt"/>
              <a:cs typeface="Times New Roman" panose="02020603050405020304" pitchFamily="18" charset="0"/>
            </a:endParaRPr>
          </a:p>
        </p:txBody>
      </p:sp>
    </p:spTree>
    <p:extLst>
      <p:ext uri="{BB962C8B-B14F-4D97-AF65-F5344CB8AC3E}">
        <p14:creationId xmlns:p14="http://schemas.microsoft.com/office/powerpoint/2010/main" val="46575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C097D-8F36-92B1-B166-6FD5BF8E7C7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E800AC02-258F-CB0B-62CE-DB41721240BB}"/>
              </a:ext>
            </a:extLst>
          </p:cNvPr>
          <p:cNvSpPr>
            <a:spLocks noGrp="1"/>
          </p:cNvSpPr>
          <p:nvPr>
            <p:ph type="title"/>
          </p:nvPr>
        </p:nvSpPr>
        <p:spPr/>
        <p:txBody>
          <a:bodyPr/>
          <a:lstStyle/>
          <a:p>
            <a:r>
              <a:rPr lang="en-US"/>
              <a:t>2.1 Mạng cảm biến không dây</a:t>
            </a:r>
          </a:p>
        </p:txBody>
      </p:sp>
      <p:sp>
        <p:nvSpPr>
          <p:cNvPr id="4" name="Content Placeholder 3">
            <a:extLst>
              <a:ext uri="{FF2B5EF4-FFF2-40B4-BE49-F238E27FC236}">
                <a16:creationId xmlns:a16="http://schemas.microsoft.com/office/drawing/2014/main" id="{005F95CE-3372-B1B4-08DB-173204CDE8D5}"/>
              </a:ext>
            </a:extLst>
          </p:cNvPr>
          <p:cNvSpPr>
            <a:spLocks noGrp="1"/>
          </p:cNvSpPr>
          <p:nvPr>
            <p:ph sz="quarter" idx="13"/>
          </p:nvPr>
        </p:nvSpPr>
        <p:spPr/>
        <p:txBody>
          <a:bodyPr/>
          <a:lstStyle/>
          <a:p>
            <a:pPr marL="0" indent="0">
              <a:buNone/>
            </a:pPr>
            <a:r>
              <a:rPr lang="vi-VN" sz="2400">
                <a:latin typeface="Times New Roman" panose="02020603050405020304" pitchFamily="18" charset="0"/>
                <a:cs typeface="Times New Roman" panose="02020603050405020304" pitchFamily="18" charset="0"/>
              </a:rPr>
              <a:t>Mạng cảm biến không dây (Wireless Sensor Networks ) là một hệ thống mạng gồm các thiết bị cảm biến được phân tán trong không gian để thu thập và truyền dữ liệu từ môi trường xung quanh một cách tự động. </a:t>
            </a:r>
            <a:endParaRPr lang="en-US" sz="2400">
              <a:latin typeface="Times New Roman" panose="02020603050405020304" pitchFamily="18" charset="0"/>
              <a:cs typeface="Times New Roman" panose="02020603050405020304" pitchFamily="18" charset="0"/>
            </a:endParaRPr>
          </a:p>
        </p:txBody>
      </p:sp>
      <p:pic>
        <p:nvPicPr>
          <p:cNvPr id="10" name="Picture 9" descr="A diagram of a base station&#10;&#10;Description automatically generated">
            <a:extLst>
              <a:ext uri="{FF2B5EF4-FFF2-40B4-BE49-F238E27FC236}">
                <a16:creationId xmlns:a16="http://schemas.microsoft.com/office/drawing/2014/main" id="{D64A0749-AA46-6AC0-1AD1-05B0C7E9B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061" y="2494406"/>
            <a:ext cx="5593948" cy="2945749"/>
          </a:xfrm>
          <a:prstGeom prst="rect">
            <a:avLst/>
          </a:prstGeom>
        </p:spPr>
      </p:pic>
      <p:sp>
        <p:nvSpPr>
          <p:cNvPr id="11" name="TextBox 10">
            <a:extLst>
              <a:ext uri="{FF2B5EF4-FFF2-40B4-BE49-F238E27FC236}">
                <a16:creationId xmlns:a16="http://schemas.microsoft.com/office/drawing/2014/main" id="{CBC39115-520C-D2C8-CE26-854E79F20A0B}"/>
              </a:ext>
            </a:extLst>
          </p:cNvPr>
          <p:cNvSpPr txBox="1"/>
          <p:nvPr/>
        </p:nvSpPr>
        <p:spPr>
          <a:xfrm>
            <a:off x="2980795" y="5440155"/>
            <a:ext cx="3886588" cy="276999"/>
          </a:xfrm>
          <a:prstGeom prst="rect">
            <a:avLst/>
          </a:prstGeom>
          <a:noFill/>
        </p:spPr>
        <p:txBody>
          <a:bodyPr wrap="square" rtlCol="0">
            <a:spAutoFit/>
          </a:bodyPr>
          <a:lstStyle/>
          <a:p>
            <a:r>
              <a:rPr lang="en-GB" sz="1200" i="1"/>
              <a:t>Hình 3: Cấu trúc mạng cảm biến không dây điển hình</a:t>
            </a:r>
          </a:p>
        </p:txBody>
      </p:sp>
    </p:spTree>
    <p:extLst>
      <p:ext uri="{BB962C8B-B14F-4D97-AF65-F5344CB8AC3E}">
        <p14:creationId xmlns:p14="http://schemas.microsoft.com/office/powerpoint/2010/main" val="360978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C097D-8F36-92B1-B166-6FD5BF8E7C7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E800AC02-258F-CB0B-62CE-DB41721240BB}"/>
              </a:ext>
            </a:extLst>
          </p:cNvPr>
          <p:cNvSpPr>
            <a:spLocks noGrp="1"/>
          </p:cNvSpPr>
          <p:nvPr>
            <p:ph type="title"/>
          </p:nvPr>
        </p:nvSpPr>
        <p:spPr/>
        <p:txBody>
          <a:bodyPr/>
          <a:lstStyle/>
          <a:p>
            <a:r>
              <a:rPr lang="en-US"/>
              <a:t>2.2 Vấn đề định tuyến trong mạng không dây</a:t>
            </a:r>
          </a:p>
        </p:txBody>
      </p:sp>
      <p:sp>
        <p:nvSpPr>
          <p:cNvPr id="4" name="Content Placeholder 3">
            <a:extLst>
              <a:ext uri="{FF2B5EF4-FFF2-40B4-BE49-F238E27FC236}">
                <a16:creationId xmlns:a16="http://schemas.microsoft.com/office/drawing/2014/main" id="{005F95CE-3372-B1B4-08DB-173204CDE8D5}"/>
              </a:ext>
            </a:extLst>
          </p:cNvPr>
          <p:cNvSpPr>
            <a:spLocks noGrp="1"/>
          </p:cNvSpPr>
          <p:nvPr>
            <p:ph sz="quarter" idx="13"/>
          </p:nvPr>
        </p:nvSpPr>
        <p:spPr/>
        <p:txBody>
          <a:bodyPr/>
          <a:lstStyle/>
          <a:p>
            <a:pPr marL="0" indent="0">
              <a:buNone/>
            </a:pPr>
            <a:r>
              <a:rPr lang="en-US" sz="2400">
                <a:effectLst/>
                <a:latin typeface="Times New Roman" panose="02020603050405020304" pitchFamily="18" charset="0"/>
                <a:ea typeface="Calibri" panose="020F0502020204030204" pitchFamily="34" charset="0"/>
                <a:cs typeface="Times New Roman" panose="02020603050405020304" pitchFamily="18" charset="0"/>
              </a:rPr>
              <a:t>Định tuyến (Routing) là quá trình xác định và chọn lựa đường dẫn cho dữ liệu từ các nút cảm biến đến đích. </a:t>
            </a:r>
            <a:endParaRPr lang="en-US" sz="24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540DE47-7C09-B582-69D5-7D14B2FEB8CC}"/>
              </a:ext>
            </a:extLst>
          </p:cNvPr>
          <p:cNvSpPr txBox="1"/>
          <p:nvPr/>
        </p:nvSpPr>
        <p:spPr>
          <a:xfrm>
            <a:off x="485336" y="4634588"/>
            <a:ext cx="4572000" cy="1323439"/>
          </a:xfrm>
          <a:prstGeom prst="rect">
            <a:avLst/>
          </a:prstGeom>
          <a:noFill/>
        </p:spPr>
        <p:txBody>
          <a:bodyPr wrap="square">
            <a:spAutoFit/>
          </a:bodyPr>
          <a:lstStyle/>
          <a:p>
            <a:pPr marL="0" indent="0">
              <a:buNone/>
            </a:pPr>
            <a:r>
              <a:rPr lang="en-US" sz="2000">
                <a:latin typeface="Times New Roman" panose="02020603050405020304" pitchFamily="18" charset="0"/>
                <a:cs typeface="Times New Roman" panose="02020603050405020304" pitchFamily="18" charset="0"/>
              </a:rPr>
              <a:t>Các thách thức:</a:t>
            </a:r>
          </a:p>
          <a:p>
            <a:pPr>
              <a:buFontTx/>
              <a:buChar char="-"/>
            </a:pPr>
            <a:r>
              <a:rPr lang="en-US" sz="2000">
                <a:effectLst/>
                <a:latin typeface="Times New Roman" panose="02020603050405020304" pitchFamily="18" charset="0"/>
                <a:ea typeface="Calibri" panose="020F0502020204030204" pitchFamily="34" charset="0"/>
              </a:rPr>
              <a:t> Hạn chế về năng lượng</a:t>
            </a:r>
          </a:p>
          <a:p>
            <a:pPr>
              <a:buFontTx/>
              <a:buChar char="-"/>
            </a:pPr>
            <a:r>
              <a:rPr lang="en-US" sz="2000">
                <a:latin typeface="Times New Roman" panose="02020603050405020304" pitchFamily="18" charset="0"/>
                <a:ea typeface="Calibri" panose="020F0502020204030204" pitchFamily="34" charset="0"/>
              </a:rPr>
              <a:t> Hạn chế về tài nguyên</a:t>
            </a:r>
            <a:endParaRPr lang="en-US" sz="2000">
              <a:effectLst/>
              <a:latin typeface="Times New Roman" panose="02020603050405020304" pitchFamily="18" charset="0"/>
              <a:ea typeface="Calibri" panose="020F0502020204030204" pitchFamily="34" charset="0"/>
            </a:endParaRPr>
          </a:p>
          <a:p>
            <a:pPr>
              <a:buFontTx/>
              <a:buChar char="-"/>
            </a:pPr>
            <a:r>
              <a:rPr lang="en-US" sz="2000">
                <a:effectLst/>
                <a:latin typeface="Times New Roman" panose="02020603050405020304" pitchFamily="18" charset="0"/>
                <a:ea typeface="Calibri" panose="020F0502020204030204" pitchFamily="34" charset="0"/>
              </a:rPr>
              <a:t> Cấu trúc mạng thay đổ</a:t>
            </a:r>
            <a:r>
              <a:rPr lang="en-US" sz="2000">
                <a:effectLst/>
                <a:latin typeface="Times New Roman" panose="02020603050405020304" pitchFamily="18" charset="0"/>
                <a:ea typeface="Calibri" panose="020F0502020204030204" pitchFamily="34" charset="0"/>
                <a:cs typeface="Times New Roman" panose="02020603050405020304" pitchFamily="18" charset="0"/>
              </a:rPr>
              <a:t>i</a:t>
            </a:r>
          </a:p>
        </p:txBody>
      </p:sp>
      <p:sp>
        <p:nvSpPr>
          <p:cNvPr id="10" name="TextBox 9">
            <a:extLst>
              <a:ext uri="{FF2B5EF4-FFF2-40B4-BE49-F238E27FC236}">
                <a16:creationId xmlns:a16="http://schemas.microsoft.com/office/drawing/2014/main" id="{F2D27E41-C57B-8A5E-A46F-C8531FA0E6C4}"/>
              </a:ext>
            </a:extLst>
          </p:cNvPr>
          <p:cNvSpPr txBox="1"/>
          <p:nvPr/>
        </p:nvSpPr>
        <p:spPr>
          <a:xfrm>
            <a:off x="4697257" y="4914507"/>
            <a:ext cx="4572000" cy="1323439"/>
          </a:xfrm>
          <a:prstGeom prst="rect">
            <a:avLst/>
          </a:prstGeom>
          <a:noFill/>
        </p:spPr>
        <p:txBody>
          <a:bodyPr wrap="square">
            <a:spAutoFit/>
          </a:bodyPr>
          <a:lstStyle/>
          <a:p>
            <a:pPr>
              <a:buFontTx/>
              <a:buChar char="-"/>
            </a:pPr>
            <a:r>
              <a:rPr lang="en-US" sz="2000">
                <a:effectLst/>
                <a:latin typeface="Times New Roman" panose="02020603050405020304" pitchFamily="18" charset="0"/>
                <a:ea typeface="Calibri" panose="020F0502020204030204" pitchFamily="34" charset="0"/>
              </a:rPr>
              <a:t> Băng thông hạn chế</a:t>
            </a:r>
          </a:p>
          <a:p>
            <a:pPr>
              <a:buFontTx/>
              <a:buChar char="-"/>
            </a:pPr>
            <a:r>
              <a:rPr lang="en-US" sz="2000">
                <a:effectLst/>
                <a:latin typeface="Times New Roman" panose="02020603050405020304" pitchFamily="18" charset="0"/>
                <a:ea typeface="Calibri" panose="020F0502020204030204" pitchFamily="34" charset="0"/>
              </a:rPr>
              <a:t> Độ trễ và độ ổn định</a:t>
            </a:r>
          </a:p>
          <a:p>
            <a:pPr>
              <a:buFontTx/>
              <a:buChar char="-"/>
            </a:pPr>
            <a:r>
              <a:rPr lang="en-US" sz="2000">
                <a:effectLst/>
                <a:latin typeface="Times New Roman" panose="02020603050405020304" pitchFamily="18" charset="0"/>
                <a:ea typeface="Calibri" panose="020F0502020204030204" pitchFamily="34" charset="0"/>
              </a:rPr>
              <a:t> Tính linh hoạt và khả năng mở rộn</a:t>
            </a:r>
            <a:r>
              <a:rPr lang="en-US" sz="2000">
                <a:latin typeface="Times New Roman" panose="02020603050405020304" pitchFamily="18" charset="0"/>
                <a:ea typeface="Calibri" panose="020F0502020204030204" pitchFamily="34" charset="0"/>
              </a:rPr>
              <a:t>g</a:t>
            </a:r>
          </a:p>
          <a:p>
            <a:pPr>
              <a:buFontTx/>
              <a:buChar char="-"/>
            </a:pPr>
            <a:r>
              <a:rPr lang="en-US" sz="2000">
                <a:effectLst/>
                <a:latin typeface="Times New Roman" panose="02020603050405020304" pitchFamily="18" charset="0"/>
                <a:ea typeface="Calibri" panose="020F0502020204030204" pitchFamily="34" charset="0"/>
              </a:rPr>
              <a:t> Bảo mật và quyền riêng tư</a:t>
            </a:r>
          </a:p>
        </p:txBody>
      </p:sp>
      <p:pic>
        <p:nvPicPr>
          <p:cNvPr id="7" name="Picture 6" descr="A diagram of a network&#10;&#10;Description automatically generated with medium confidence">
            <a:extLst>
              <a:ext uri="{FF2B5EF4-FFF2-40B4-BE49-F238E27FC236}">
                <a16:creationId xmlns:a16="http://schemas.microsoft.com/office/drawing/2014/main" id="{A1D97FEE-9E66-DFF1-BE23-2593C2DF2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11" y="1836418"/>
            <a:ext cx="6715491" cy="2612510"/>
          </a:xfrm>
          <a:prstGeom prst="rect">
            <a:avLst/>
          </a:prstGeom>
        </p:spPr>
      </p:pic>
      <p:sp>
        <p:nvSpPr>
          <p:cNvPr id="9" name="TextBox 8">
            <a:extLst>
              <a:ext uri="{FF2B5EF4-FFF2-40B4-BE49-F238E27FC236}">
                <a16:creationId xmlns:a16="http://schemas.microsoft.com/office/drawing/2014/main" id="{F0F932B3-21AE-E57D-5856-703638CC4912}"/>
              </a:ext>
            </a:extLst>
          </p:cNvPr>
          <p:cNvSpPr txBox="1"/>
          <p:nvPr/>
        </p:nvSpPr>
        <p:spPr>
          <a:xfrm>
            <a:off x="2771336" y="4406179"/>
            <a:ext cx="4571999" cy="276999"/>
          </a:xfrm>
          <a:prstGeom prst="rect">
            <a:avLst/>
          </a:prstGeom>
          <a:noFill/>
        </p:spPr>
        <p:txBody>
          <a:bodyPr wrap="square" rtlCol="0">
            <a:spAutoFit/>
          </a:bodyPr>
          <a:lstStyle/>
          <a:p>
            <a:r>
              <a:rPr lang="en-GB" sz="1200" i="1"/>
              <a:t>Hình 4: Định tuyến trong mạng cảm biến không dây</a:t>
            </a:r>
          </a:p>
        </p:txBody>
      </p:sp>
    </p:spTree>
    <p:extLst>
      <p:ext uri="{BB962C8B-B14F-4D97-AF65-F5344CB8AC3E}">
        <p14:creationId xmlns:p14="http://schemas.microsoft.com/office/powerpoint/2010/main" val="399109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B5941B-2BCC-4077-94E1-6A5D6A4FCF2D}"/>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E6E9FC57-0C24-4D99-CE20-F3355322CC30}"/>
              </a:ext>
            </a:extLst>
          </p:cNvPr>
          <p:cNvSpPr>
            <a:spLocks noGrp="1"/>
          </p:cNvSpPr>
          <p:nvPr>
            <p:ph type="title"/>
          </p:nvPr>
        </p:nvSpPr>
        <p:spPr/>
        <p:txBody>
          <a:bodyPr/>
          <a:lstStyle/>
          <a:p>
            <a:r>
              <a:rPr lang="en-US"/>
              <a:t>3.1 Thuật toán định tuyến RPL</a:t>
            </a:r>
          </a:p>
        </p:txBody>
      </p:sp>
      <p:sp>
        <p:nvSpPr>
          <p:cNvPr id="4" name="Content Placeholder 3">
            <a:extLst>
              <a:ext uri="{FF2B5EF4-FFF2-40B4-BE49-F238E27FC236}">
                <a16:creationId xmlns:a16="http://schemas.microsoft.com/office/drawing/2014/main" id="{3990677C-E432-55AB-725D-0D7F233542C9}"/>
              </a:ext>
            </a:extLst>
          </p:cNvPr>
          <p:cNvSpPr>
            <a:spLocks noGrp="1"/>
          </p:cNvSpPr>
          <p:nvPr>
            <p:ph sz="quarter" idx="13"/>
          </p:nvPr>
        </p:nvSpPr>
        <p:spPr/>
        <p:txBody>
          <a:bodyPr/>
          <a:lstStyle/>
          <a:p>
            <a:pPr marL="0" indent="0">
              <a:buNone/>
            </a:pPr>
            <a:r>
              <a:rPr lang="en-US" sz="2400">
                <a:latin typeface="Times New Roman" panose="02020603050405020304" pitchFamily="18" charset="0"/>
                <a:cs typeface="Times New Roman" panose="02020603050405020304" pitchFamily="18" charset="0"/>
              </a:rPr>
              <a:t>a. Lịch sử</a:t>
            </a:r>
          </a:p>
          <a:p>
            <a:pPr marL="0" indent="0">
              <a:buNone/>
            </a:pPr>
            <a:r>
              <a:rPr lang="en-US" sz="2400">
                <a:solidFill>
                  <a:srgbClr val="000000"/>
                </a:solidFill>
                <a:latin typeface="Times New Roman" panose="02020603050405020304" pitchFamily="18" charset="0"/>
                <a:ea typeface="Calibri" panose="020F0502020204030204" pitchFamily="34" charset="0"/>
              </a:rPr>
              <a:t>T</a:t>
            </a:r>
            <a:r>
              <a:rPr lang="en-US" sz="2400">
                <a:solidFill>
                  <a:srgbClr val="000000"/>
                </a:solidFill>
                <a:effectLst/>
                <a:latin typeface="Times New Roman" panose="02020603050405020304" pitchFamily="18" charset="0"/>
                <a:ea typeface="Calibri" panose="020F0502020204030204" pitchFamily="34" charset="0"/>
              </a:rPr>
              <a:t>huật toán RPL (Routing protocol for Low-power and Lossy Networks) được thiết kế đặc biệt cho các mạng cảm biến không dây có năng lượng thấp và tổn hao (LLNs). </a:t>
            </a:r>
          </a:p>
          <a:p>
            <a:pPr marL="0" indent="0">
              <a:buNone/>
            </a:pPr>
            <a:r>
              <a:rPr lang="en-US" sz="2400">
                <a:solidFill>
                  <a:srgbClr val="000000"/>
                </a:solidFill>
                <a:effectLst/>
                <a:latin typeface="Times New Roman" panose="02020603050405020304" pitchFamily="18" charset="0"/>
                <a:ea typeface="Calibri" panose="020F0502020204030204" pitchFamily="34" charset="0"/>
              </a:rPr>
              <a:t>RPL được thiết kế để hoạt động trên IPv6.</a:t>
            </a:r>
            <a:endParaRPr lang="en-US" sz="2400">
              <a:latin typeface="Times New Roman" panose="02020603050405020304" pitchFamily="18" charset="0"/>
              <a:cs typeface="Times New Roman" panose="02020603050405020304" pitchFamily="18" charset="0"/>
            </a:endParaRPr>
          </a:p>
          <a:p>
            <a:pPr marL="0" indent="0">
              <a:buNone/>
            </a:pPr>
            <a:r>
              <a:rPr lang="en-US" sz="2400">
                <a:latin typeface="Times New Roman" panose="02020603050405020304" pitchFamily="18" charset="0"/>
                <a:cs typeface="Times New Roman" panose="02020603050405020304" pitchFamily="18" charset="0"/>
              </a:rPr>
              <a:t>b. Cấu trúc</a:t>
            </a:r>
          </a:p>
        </p:txBody>
      </p:sp>
      <p:sp>
        <p:nvSpPr>
          <p:cNvPr id="6" name="TextBox 5">
            <a:extLst>
              <a:ext uri="{FF2B5EF4-FFF2-40B4-BE49-F238E27FC236}">
                <a16:creationId xmlns:a16="http://schemas.microsoft.com/office/drawing/2014/main" id="{AC0DD044-6DA9-3A75-F5A9-F767B8D36FD1}"/>
              </a:ext>
            </a:extLst>
          </p:cNvPr>
          <p:cNvSpPr txBox="1"/>
          <p:nvPr/>
        </p:nvSpPr>
        <p:spPr>
          <a:xfrm>
            <a:off x="234823" y="3303616"/>
            <a:ext cx="4872592" cy="2677656"/>
          </a:xfrm>
          <a:prstGeom prst="rect">
            <a:avLst/>
          </a:prstGeom>
          <a:noFill/>
        </p:spPr>
        <p:txBody>
          <a:bodyPr wrap="square" rtlCol="0">
            <a:spAutoFit/>
          </a:bodyPr>
          <a:lstStyle/>
          <a:p>
            <a:pPr marL="0" indent="0">
              <a:buNone/>
            </a:pPr>
            <a:r>
              <a:rPr lang="en-US" sz="2400">
                <a:latin typeface="Times New Roman" panose="02020603050405020304" pitchFamily="18" charset="0"/>
                <a:cs typeface="Times New Roman" panose="02020603050405020304" pitchFamily="18" charset="0"/>
              </a:rPr>
              <a:t>RPL sử dụng mô hình DODAG là một cấu trúc đồ thị hình cây có hướng, không vòng lặp.</a:t>
            </a:r>
          </a:p>
          <a:p>
            <a:pPr marL="0" indent="0">
              <a:buNone/>
            </a:pPr>
            <a:r>
              <a:rPr lang="en-US" sz="2400">
                <a:latin typeface="Times New Roman" panose="02020603050405020304" pitchFamily="18" charset="0"/>
                <a:cs typeface="Times New Roman" panose="02020603050405020304" pitchFamily="18" charset="0"/>
              </a:rPr>
              <a:t>- Rank: Các nút trong DODAG được gán một giá trị để xác định ‘khoảng cách’ từ nút đó đến nút gốc</a:t>
            </a:r>
          </a:p>
          <a:p>
            <a:endParaRPr lang="en-GB" sz="2400"/>
          </a:p>
        </p:txBody>
      </p:sp>
      <p:pic>
        <p:nvPicPr>
          <p:cNvPr id="8" name="Picture 7" descr="A diagram of a tree&#10;&#10;Description automatically generated">
            <a:extLst>
              <a:ext uri="{FF2B5EF4-FFF2-40B4-BE49-F238E27FC236}">
                <a16:creationId xmlns:a16="http://schemas.microsoft.com/office/drawing/2014/main" id="{1C6CC0E5-3CB2-F2FC-14BF-4CBB5AF18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03" y="2800909"/>
            <a:ext cx="3963720" cy="3383423"/>
          </a:xfrm>
          <a:prstGeom prst="rect">
            <a:avLst/>
          </a:prstGeom>
        </p:spPr>
      </p:pic>
      <p:sp>
        <p:nvSpPr>
          <p:cNvPr id="9" name="TextBox 8">
            <a:extLst>
              <a:ext uri="{FF2B5EF4-FFF2-40B4-BE49-F238E27FC236}">
                <a16:creationId xmlns:a16="http://schemas.microsoft.com/office/drawing/2014/main" id="{0E21D353-6CEF-FF61-F4E2-449E573FFA25}"/>
              </a:ext>
            </a:extLst>
          </p:cNvPr>
          <p:cNvSpPr txBox="1"/>
          <p:nvPr/>
        </p:nvSpPr>
        <p:spPr>
          <a:xfrm>
            <a:off x="5958689" y="5947026"/>
            <a:ext cx="2950234" cy="276999"/>
          </a:xfrm>
          <a:prstGeom prst="rect">
            <a:avLst/>
          </a:prstGeom>
          <a:noFill/>
        </p:spPr>
        <p:txBody>
          <a:bodyPr wrap="square" rtlCol="0">
            <a:spAutoFit/>
          </a:bodyPr>
          <a:lstStyle/>
          <a:p>
            <a:r>
              <a:rPr lang="en-GB" sz="1200" i="1"/>
              <a:t>Hình 5: Cấu trúc DODAG</a:t>
            </a:r>
          </a:p>
        </p:txBody>
      </p:sp>
    </p:spTree>
    <p:extLst>
      <p:ext uri="{BB962C8B-B14F-4D97-AF65-F5344CB8AC3E}">
        <p14:creationId xmlns:p14="http://schemas.microsoft.com/office/powerpoint/2010/main" val="35791795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20977d3-e5b6-4195-9522-2071cc7a7d6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9D3B1A3CBCA94C9C619CD08E0E4046" ma:contentTypeVersion="16" ma:contentTypeDescription="Create a new document." ma:contentTypeScope="" ma:versionID="30796310545e95769a3aeff558acba6b">
  <xsd:schema xmlns:xsd="http://www.w3.org/2001/XMLSchema" xmlns:xs="http://www.w3.org/2001/XMLSchema" xmlns:p="http://schemas.microsoft.com/office/2006/metadata/properties" xmlns:ns3="520977d3-e5b6-4195-9522-2071cc7a7d60" xmlns:ns4="ff7972f0-e6b1-4e81-bd6d-6d5a7ea56092" targetNamespace="http://schemas.microsoft.com/office/2006/metadata/properties" ma:root="true" ma:fieldsID="b9ce07932497a9542ff27120b14cae55" ns3:_="" ns4:_="">
    <xsd:import namespace="520977d3-e5b6-4195-9522-2071cc7a7d60"/>
    <xsd:import namespace="ff7972f0-e6b1-4e81-bd6d-6d5a7ea560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0977d3-e5b6-4195-9522-2071cc7a7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7972f0-e6b1-4e81-bd6d-6d5a7ea56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FC930D-5681-484F-8561-F7AC6B41F8BB}">
  <ds:schemaRefs>
    <ds:schemaRef ds:uri="http://schemas.microsoft.com/sharepoint/v3/contenttype/forms"/>
  </ds:schemaRefs>
</ds:datastoreItem>
</file>

<file path=customXml/itemProps2.xml><?xml version="1.0" encoding="utf-8"?>
<ds:datastoreItem xmlns:ds="http://schemas.openxmlformats.org/officeDocument/2006/customXml" ds:itemID="{80F9A87E-05AD-4496-9B0B-B96F1838124A}">
  <ds:schemaRefs>
    <ds:schemaRef ds:uri="http://purl.org/dc/elements/1.1/"/>
    <ds:schemaRef ds:uri="http://purl.org/dc/terms/"/>
    <ds:schemaRef ds:uri="http://purl.org/dc/dcmitype/"/>
    <ds:schemaRef ds:uri="http://schemas.microsoft.com/office/2006/documentManagement/types"/>
    <ds:schemaRef ds:uri="520977d3-e5b6-4195-9522-2071cc7a7d60"/>
    <ds:schemaRef ds:uri="ff7972f0-e6b1-4e81-bd6d-6d5a7ea56092"/>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FFE6F3-413C-4CF8-B5F7-FA37AB703E8D}">
  <ds:schemaRefs>
    <ds:schemaRef ds:uri="520977d3-e5b6-4195-9522-2071cc7a7d60"/>
    <ds:schemaRef ds:uri="ff7972f0-e6b1-4e81-bd6d-6d5a7ea560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825</TotalTime>
  <Words>3334</Words>
  <Application>Microsoft Office PowerPoint</Application>
  <PresentationFormat>On-screen Show (4:3)</PresentationFormat>
  <Paragraphs>422</Paragraphs>
  <Slides>29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Lato</vt:lpstr>
      <vt:lpstr>Times New Roman</vt:lpstr>
      <vt:lpstr>Wingdings</vt:lpstr>
      <vt:lpstr>Office Theme</vt:lpstr>
      <vt:lpstr>ĐỒ ÁN TỐT NGHIỆP</vt:lpstr>
      <vt:lpstr>PowerPoint Presentation</vt:lpstr>
      <vt:lpstr>Nội dung</vt:lpstr>
      <vt:lpstr>1. Đặt vấn đề</vt:lpstr>
      <vt:lpstr>1. Đặt vấn đề</vt:lpstr>
      <vt:lpstr>1. Đặt vấn đề</vt:lpstr>
      <vt:lpstr>2.1 Mạng cảm biến không dây</vt:lpstr>
      <vt:lpstr>2.2 Vấn đề định tuyến trong mạng không dây</vt:lpstr>
      <vt:lpstr>3.1 Thuật toán định tuyến RPL</vt:lpstr>
      <vt:lpstr>3.1 Thuật toán định tuyến RPL</vt:lpstr>
      <vt:lpstr>3.1 Thuật toán định tuyến RPL</vt:lpstr>
      <vt:lpstr>3.2 Thuật toán cải tiến dựa trên RPL</vt:lpstr>
      <vt:lpstr>3.3 Thuật toán cải tiến dựa trên RPL</vt:lpstr>
      <vt:lpstr>4. Phương án thực hiện</vt:lpstr>
      <vt:lpstr>4.1 Công cụ phần mềm</vt:lpstr>
      <vt:lpstr>4.3 Phần cứng</vt:lpstr>
      <vt:lpstr>5.1 Kịch bản mô phỏng</vt:lpstr>
      <vt:lpstr>5.2 Kết quả mô phỏng</vt:lpstr>
      <vt:lpstr>5.2 Kết quả mô phỏng</vt:lpstr>
      <vt:lpstr>5.2 Kết quả mô phỏng</vt:lpstr>
      <vt:lpstr>5.2 Kết quả mô phỏng</vt:lpstr>
      <vt:lpstr>5.2 Kết quả mô phỏng</vt:lpstr>
      <vt:lpstr>5.3 Thử nhiệm thực tế</vt:lpstr>
      <vt:lpstr>5.3 Thử nhiệm thực tế</vt:lpstr>
      <vt:lpstr>5.4 Kết quả thử nghiệm thực tế</vt:lpstr>
      <vt:lpstr>5.4 Kết quả thử nghiệm thực tế</vt:lpstr>
      <vt:lpstr>5.5 Đánh giá kết quả thử nghiệm</vt:lpstr>
      <vt:lpstr>6.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Cong Minh 20200688</cp:lastModifiedBy>
  <cp:revision>2</cp:revision>
  <dcterms:created xsi:type="dcterms:W3CDTF">2021-05-28T04:32:29Z</dcterms:created>
  <dcterms:modified xsi:type="dcterms:W3CDTF">2024-07-17T23:56:32Z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0x0101006D9D3B1A3CBCA94C9C619CD08E0E4046</vt:lpwstr>
  </property>
  <property fmtid="{D5CDD505-2E9C-101B-9397-08002B2CF9AE}" pid="3" name="MediaServiceImageTags">
    <vt:lpwstr/>
  </property>
</Properties>
</file>